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4"/>
  </p:notesMasterIdLst>
  <p:sldIdLst>
    <p:sldId id="462" r:id="rId6"/>
    <p:sldId id="371" r:id="rId7"/>
    <p:sldId id="370" r:id="rId8"/>
    <p:sldId id="366" r:id="rId9"/>
    <p:sldId id="322" r:id="rId10"/>
    <p:sldId id="350" r:id="rId11"/>
    <p:sldId id="380" r:id="rId12"/>
    <p:sldId id="381" r:id="rId13"/>
    <p:sldId id="378" r:id="rId14"/>
    <p:sldId id="258" r:id="rId15"/>
    <p:sldId id="259" r:id="rId16"/>
    <p:sldId id="265" r:id="rId17"/>
    <p:sldId id="379" r:id="rId18"/>
    <p:sldId id="376" r:id="rId19"/>
    <p:sldId id="460" r:id="rId20"/>
    <p:sldId id="463" r:id="rId21"/>
    <p:sldId id="383" r:id="rId22"/>
    <p:sldId id="4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2" autoAdjust="0"/>
    <p:restoredTop sz="94660"/>
  </p:normalViewPr>
  <p:slideViewPr>
    <p:cSldViewPr snapToGrid="0">
      <p:cViewPr varScale="1">
        <p:scale>
          <a:sx n="63" d="100"/>
          <a:sy n="63" d="100"/>
        </p:scale>
        <p:origin x="1026" y="66"/>
      </p:cViewPr>
      <p:guideLst/>
    </p:cSldViewPr>
  </p:slideViewPr>
  <p:notesTextViewPr>
    <p:cViewPr>
      <p:scale>
        <a:sx n="1" d="1"/>
        <a:sy n="1" d="1"/>
      </p:scale>
      <p:origin x="0" y="0"/>
    </p:cViewPr>
  </p:notesTextViewPr>
  <p:sorterViewPr>
    <p:cViewPr>
      <p:scale>
        <a:sx n="100" d="100"/>
        <a:sy n="100" d="100"/>
      </p:scale>
      <p:origin x="0" y="-5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20.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20.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9D6BB4B-92BD-4999-82A1-D74A73F29258}"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657F070E-AB80-4AC4-9FBE-E2653812DDE8}">
      <dgm:prSet phldrT="[Text]" custT="1"/>
      <dgm:spPr>
        <a:solidFill>
          <a:schemeClr val="bg1"/>
        </a:solidFill>
      </dgm:spPr>
      <dgm:t>
        <a:bodyPr/>
        <a:lstStyle/>
        <a:p>
          <a:pPr algn="ctr"/>
          <a:r>
            <a:rPr lang="en-US" sz="2200" b="1" dirty="0">
              <a:solidFill>
                <a:srgbClr val="0070C0"/>
              </a:solidFill>
            </a:rPr>
            <a:t>2022 Kenya Nutrition Action Plan </a:t>
          </a:r>
        </a:p>
        <a:p>
          <a:pPr algn="ctr"/>
          <a:r>
            <a:rPr lang="en-US" sz="2200" b="0" dirty="0">
              <a:solidFill>
                <a:schemeClr val="tx1"/>
              </a:solidFill>
            </a:rPr>
            <a:t>Chapter 6: Monitoring, Evaluation, Accountability And Learning (MEAL)</a:t>
          </a:r>
        </a:p>
        <a:p>
          <a:pPr algn="ctr"/>
          <a:endParaRPr lang="en-US" sz="1200" b="0" dirty="0">
            <a:solidFill>
              <a:schemeClr val="tx1"/>
            </a:solidFill>
          </a:endParaRPr>
        </a:p>
        <a:p>
          <a:pPr algn="ctr"/>
          <a:r>
            <a:rPr lang="en-US" sz="2200" b="0" dirty="0">
              <a:solidFill>
                <a:schemeClr val="tx1"/>
              </a:solidFill>
            </a:rPr>
            <a:t>Key Result Area 16: Sectoral and multisectoral nutrition information systems, learning and research strengthened: Review and update the Kenya Nutrition M&amp;E framework</a:t>
          </a:r>
        </a:p>
      </dgm:t>
    </dgm:pt>
    <dgm:pt modelId="{A8930B39-A735-4E19-A356-84D5A16DB68C}" type="parTrans" cxnId="{13A3D89F-66F9-4B80-BD7B-16F84E93228F}">
      <dgm:prSet/>
      <dgm:spPr/>
      <dgm:t>
        <a:bodyPr/>
        <a:lstStyle/>
        <a:p>
          <a:endParaRPr lang="en-US"/>
        </a:p>
      </dgm:t>
    </dgm:pt>
    <dgm:pt modelId="{48322797-F10C-4823-9B71-84572FD5D581}" type="sibTrans" cxnId="{13A3D89F-66F9-4B80-BD7B-16F84E93228F}">
      <dgm:prSet/>
      <dgm:spPr/>
      <dgm:t>
        <a:bodyPr/>
        <a:lstStyle/>
        <a:p>
          <a:endParaRPr lang="en-US"/>
        </a:p>
      </dgm:t>
    </dgm:pt>
    <dgm:pt modelId="{CAA26938-46C8-4425-92FE-947674503370}">
      <dgm:prSet phldrT="[Text]" custT="1"/>
      <dgm:spPr>
        <a:solidFill>
          <a:schemeClr val="bg1"/>
        </a:solidFill>
      </dgm:spPr>
      <dgm:t>
        <a:bodyPr/>
        <a:lstStyle/>
        <a:p>
          <a:pPr algn="ctr"/>
          <a:r>
            <a:rPr lang="en-US" sz="2200" b="1" dirty="0">
              <a:solidFill>
                <a:srgbClr val="0070C0"/>
              </a:solidFill>
            </a:rPr>
            <a:t>Nutrition M&amp;E Framework </a:t>
          </a:r>
        </a:p>
        <a:p>
          <a:pPr algn="ctr"/>
          <a:r>
            <a:rPr lang="en-US" sz="2200" b="0" dirty="0">
              <a:solidFill>
                <a:schemeClr val="tx1"/>
              </a:solidFill>
            </a:rPr>
            <a:t>Provide one agreed country level nutrition M&amp;E framework for the 2018-2022 KNAP</a:t>
          </a:r>
        </a:p>
        <a:p>
          <a:pPr algn="ctr"/>
          <a:r>
            <a:rPr lang="en-US" sz="2200" b="0" dirty="0">
              <a:solidFill>
                <a:schemeClr val="tx1"/>
              </a:solidFill>
            </a:rPr>
            <a:t>Facilitate tracking and evaluation of performance of set targets</a:t>
          </a:r>
        </a:p>
        <a:p>
          <a:pPr algn="ctr"/>
          <a:r>
            <a:rPr lang="en-US" sz="2200" b="0" dirty="0">
              <a:solidFill>
                <a:schemeClr val="tx1"/>
              </a:solidFill>
            </a:rPr>
            <a:t>Serve as an accountability and learning framework</a:t>
          </a:r>
        </a:p>
        <a:p>
          <a:pPr algn="ctr"/>
          <a:r>
            <a:rPr lang="en-US" sz="2200" b="0" dirty="0">
              <a:solidFill>
                <a:schemeClr val="tx1"/>
              </a:solidFill>
            </a:rPr>
            <a:t>Provides indicators that will be mutually tracked and reported by all sectors responsible for the implementation of KNAP</a:t>
          </a:r>
        </a:p>
      </dgm:t>
    </dgm:pt>
    <dgm:pt modelId="{AEE2DAAE-BE72-4729-8DBE-93CC5827C14B}" type="parTrans" cxnId="{11275421-B4B5-4916-A0C7-CA64A34116C4}">
      <dgm:prSet/>
      <dgm:spPr/>
      <dgm:t>
        <a:bodyPr/>
        <a:lstStyle/>
        <a:p>
          <a:endParaRPr lang="en-US"/>
        </a:p>
      </dgm:t>
    </dgm:pt>
    <dgm:pt modelId="{677CC474-584E-4FB6-9553-0DFDC6252EDE}" type="sibTrans" cxnId="{11275421-B4B5-4916-A0C7-CA64A34116C4}">
      <dgm:prSet/>
      <dgm:spPr/>
      <dgm:t>
        <a:bodyPr/>
        <a:lstStyle/>
        <a:p>
          <a:endParaRPr lang="en-US"/>
        </a:p>
      </dgm:t>
    </dgm:pt>
    <dgm:pt modelId="{656FAC26-9B09-45ED-87F5-0A9379BCEAA6}" type="pres">
      <dgm:prSet presAssocID="{D9D6BB4B-92BD-4999-82A1-D74A73F29258}" presName="Name0" presStyleCnt="0">
        <dgm:presLayoutVars>
          <dgm:chMax val="2"/>
          <dgm:chPref val="2"/>
          <dgm:animLvl val="lvl"/>
        </dgm:presLayoutVars>
      </dgm:prSet>
      <dgm:spPr/>
      <dgm:t>
        <a:bodyPr/>
        <a:lstStyle/>
        <a:p>
          <a:endParaRPr lang="en-US"/>
        </a:p>
      </dgm:t>
    </dgm:pt>
    <dgm:pt modelId="{36619485-38CE-4A39-9A11-7F6CFCEBE36A}" type="pres">
      <dgm:prSet presAssocID="{D9D6BB4B-92BD-4999-82A1-D74A73F29258}" presName="LeftText" presStyleLbl="revTx" presStyleIdx="0" presStyleCnt="0">
        <dgm:presLayoutVars>
          <dgm:bulletEnabled val="1"/>
        </dgm:presLayoutVars>
      </dgm:prSet>
      <dgm:spPr/>
      <dgm:t>
        <a:bodyPr/>
        <a:lstStyle/>
        <a:p>
          <a:endParaRPr lang="en-US"/>
        </a:p>
      </dgm:t>
    </dgm:pt>
    <dgm:pt modelId="{8534EB24-3581-4B4F-90C3-FEBD93301437}" type="pres">
      <dgm:prSet presAssocID="{D9D6BB4B-92BD-4999-82A1-D74A73F29258}" presName="LeftNode" presStyleLbl="bgImgPlace1" presStyleIdx="0" presStyleCnt="2" custScaleX="216272" custScaleY="91410" custLinFactNeighborX="-66422" custLinFactNeighborY="-25946">
        <dgm:presLayoutVars>
          <dgm:chMax val="2"/>
          <dgm:chPref val="2"/>
        </dgm:presLayoutVars>
      </dgm:prSet>
      <dgm:spPr/>
      <dgm:t>
        <a:bodyPr/>
        <a:lstStyle/>
        <a:p>
          <a:endParaRPr lang="en-US"/>
        </a:p>
      </dgm:t>
    </dgm:pt>
    <dgm:pt modelId="{82DFD69C-4E60-4B37-8C37-3D2EF3499158}" type="pres">
      <dgm:prSet presAssocID="{D9D6BB4B-92BD-4999-82A1-D74A73F29258}" presName="RightText" presStyleLbl="revTx" presStyleIdx="0" presStyleCnt="0">
        <dgm:presLayoutVars>
          <dgm:bulletEnabled val="1"/>
        </dgm:presLayoutVars>
      </dgm:prSet>
      <dgm:spPr/>
      <dgm:t>
        <a:bodyPr/>
        <a:lstStyle/>
        <a:p>
          <a:endParaRPr lang="en-US"/>
        </a:p>
      </dgm:t>
    </dgm:pt>
    <dgm:pt modelId="{3B5057B5-8F73-4021-9156-319B30A0ACB3}" type="pres">
      <dgm:prSet presAssocID="{D9D6BB4B-92BD-4999-82A1-D74A73F29258}" presName="RightNode" presStyleLbl="bgImgPlace1" presStyleIdx="1" presStyleCnt="2" custScaleX="294918" custScaleY="101106" custLinFactNeighborX="93091" custLinFactNeighborY="-22271">
        <dgm:presLayoutVars>
          <dgm:chMax val="0"/>
          <dgm:chPref val="0"/>
        </dgm:presLayoutVars>
      </dgm:prSet>
      <dgm:spPr/>
      <dgm:t>
        <a:bodyPr/>
        <a:lstStyle/>
        <a:p>
          <a:endParaRPr lang="en-US"/>
        </a:p>
      </dgm:t>
    </dgm:pt>
    <dgm:pt modelId="{4E002680-F68A-4524-A96D-A5653E15CABF}" type="pres">
      <dgm:prSet presAssocID="{D9D6BB4B-92BD-4999-82A1-D74A73F29258}" presName="TopArrow" presStyleLbl="node1" presStyleIdx="0" presStyleCnt="2" custScaleX="122146" custScaleY="93034" custLinFactX="100000" custLinFactY="100000" custLinFactNeighborX="118064" custLinFactNeighborY="120565"/>
      <dgm:spPr>
        <a:solidFill>
          <a:schemeClr val="bg1"/>
        </a:solidFill>
      </dgm:spPr>
    </dgm:pt>
    <dgm:pt modelId="{7E33C1CA-5477-4EEE-8D71-F9982338B561}" type="pres">
      <dgm:prSet presAssocID="{D9D6BB4B-92BD-4999-82A1-D74A73F29258}" presName="BottomArrow" presStyleLbl="node1" presStyleIdx="1" presStyleCnt="2" custScaleX="2295" custScaleY="103398" custLinFactNeighborX="27159" custLinFactNeighborY="50896"/>
      <dgm:spPr>
        <a:solidFill>
          <a:schemeClr val="bg1"/>
        </a:solidFill>
      </dgm:spPr>
    </dgm:pt>
  </dgm:ptLst>
  <dgm:cxnLst>
    <dgm:cxn modelId="{13A3D89F-66F9-4B80-BD7B-16F84E93228F}" srcId="{D9D6BB4B-92BD-4999-82A1-D74A73F29258}" destId="{657F070E-AB80-4AC4-9FBE-E2653812DDE8}" srcOrd="0" destOrd="0" parTransId="{A8930B39-A735-4E19-A356-84D5A16DB68C}" sibTransId="{48322797-F10C-4823-9B71-84572FD5D581}"/>
    <dgm:cxn modelId="{11275421-B4B5-4916-A0C7-CA64A34116C4}" srcId="{D9D6BB4B-92BD-4999-82A1-D74A73F29258}" destId="{CAA26938-46C8-4425-92FE-947674503370}" srcOrd="1" destOrd="0" parTransId="{AEE2DAAE-BE72-4729-8DBE-93CC5827C14B}" sibTransId="{677CC474-584E-4FB6-9553-0DFDC6252EDE}"/>
    <dgm:cxn modelId="{9404AD72-6081-40E2-B5EE-0B55CFEE0AE7}" type="presOf" srcId="{657F070E-AB80-4AC4-9FBE-E2653812DDE8}" destId="{36619485-38CE-4A39-9A11-7F6CFCEBE36A}" srcOrd="0" destOrd="0" presId="urn:microsoft.com/office/officeart/2009/layout/ReverseList"/>
    <dgm:cxn modelId="{EE6D3303-996D-4A24-8DA1-1B4F88434971}" type="presOf" srcId="{657F070E-AB80-4AC4-9FBE-E2653812DDE8}" destId="{8534EB24-3581-4B4F-90C3-FEBD93301437}" srcOrd="1" destOrd="0" presId="urn:microsoft.com/office/officeart/2009/layout/ReverseList"/>
    <dgm:cxn modelId="{DF727EEB-117C-43B0-88CB-54C4ECA90841}" type="presOf" srcId="{CAA26938-46C8-4425-92FE-947674503370}" destId="{3B5057B5-8F73-4021-9156-319B30A0ACB3}" srcOrd="1" destOrd="0" presId="urn:microsoft.com/office/officeart/2009/layout/ReverseList"/>
    <dgm:cxn modelId="{47C3BFF6-6D6E-4002-9919-5188692CB34C}" type="presOf" srcId="{CAA26938-46C8-4425-92FE-947674503370}" destId="{82DFD69C-4E60-4B37-8C37-3D2EF3499158}" srcOrd="0" destOrd="0" presId="urn:microsoft.com/office/officeart/2009/layout/ReverseList"/>
    <dgm:cxn modelId="{F28F092E-B18C-421D-A8DB-A53AF2365A1D}" type="presOf" srcId="{D9D6BB4B-92BD-4999-82A1-D74A73F29258}" destId="{656FAC26-9B09-45ED-87F5-0A9379BCEAA6}" srcOrd="0" destOrd="0" presId="urn:microsoft.com/office/officeart/2009/layout/ReverseList"/>
    <dgm:cxn modelId="{758E6F87-1240-4F23-A290-8446B49D23EC}" type="presParOf" srcId="{656FAC26-9B09-45ED-87F5-0A9379BCEAA6}" destId="{36619485-38CE-4A39-9A11-7F6CFCEBE36A}" srcOrd="0" destOrd="0" presId="urn:microsoft.com/office/officeart/2009/layout/ReverseList"/>
    <dgm:cxn modelId="{CC68ECEC-91A2-4862-A330-9EC694D3402D}" type="presParOf" srcId="{656FAC26-9B09-45ED-87F5-0A9379BCEAA6}" destId="{8534EB24-3581-4B4F-90C3-FEBD93301437}" srcOrd="1" destOrd="0" presId="urn:microsoft.com/office/officeart/2009/layout/ReverseList"/>
    <dgm:cxn modelId="{75E65CE2-EE89-4F8A-8701-F0D32EE9186B}" type="presParOf" srcId="{656FAC26-9B09-45ED-87F5-0A9379BCEAA6}" destId="{82DFD69C-4E60-4B37-8C37-3D2EF3499158}" srcOrd="2" destOrd="0" presId="urn:microsoft.com/office/officeart/2009/layout/ReverseList"/>
    <dgm:cxn modelId="{79F0ADA5-62D5-4316-87D3-807014A4438D}" type="presParOf" srcId="{656FAC26-9B09-45ED-87F5-0A9379BCEAA6}" destId="{3B5057B5-8F73-4021-9156-319B30A0ACB3}" srcOrd="3" destOrd="0" presId="urn:microsoft.com/office/officeart/2009/layout/ReverseList"/>
    <dgm:cxn modelId="{1C074FDB-5A35-45F3-96F3-CD63FD85E70F}" type="presParOf" srcId="{656FAC26-9B09-45ED-87F5-0A9379BCEAA6}" destId="{4E002680-F68A-4524-A96D-A5653E15CABF}" srcOrd="4" destOrd="0" presId="urn:microsoft.com/office/officeart/2009/layout/ReverseList"/>
    <dgm:cxn modelId="{F9D6FEB4-A0E0-48A3-812F-C6E23B34DFC9}" type="presParOf" srcId="{656FAC26-9B09-45ED-87F5-0A9379BCEAA6}" destId="{7E33C1CA-5477-4EEE-8D71-F9982338B56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A9039-74FB-414E-A859-9117AE097E1C}"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1A34012A-7578-477B-B7B1-065A43A8097D}">
      <dgm:prSet custT="1"/>
      <dgm:spPr>
        <a:solidFill>
          <a:schemeClr val="bg1"/>
        </a:solidFill>
        <a:ln>
          <a:solidFill>
            <a:schemeClr val="bg2">
              <a:lumMod val="90000"/>
            </a:schemeClr>
          </a:solidFill>
        </a:ln>
      </dgm:spPr>
      <dgm:t>
        <a:bodyPr/>
        <a:lstStyle/>
        <a:p>
          <a:r>
            <a:rPr lang="en-US" sz="1600" b="1" dirty="0">
              <a:solidFill>
                <a:srgbClr val="0070C0"/>
              </a:solidFill>
            </a:rPr>
            <a:t>Chapter 1:  Introduction</a:t>
          </a:r>
        </a:p>
      </dgm:t>
    </dgm:pt>
    <dgm:pt modelId="{2A820E14-8080-4C2C-B761-8B1650AAF6F7}" type="parTrans" cxnId="{FD157F5D-DEDF-4B22-89B8-146740816277}">
      <dgm:prSet/>
      <dgm:spPr/>
      <dgm:t>
        <a:bodyPr/>
        <a:lstStyle/>
        <a:p>
          <a:endParaRPr lang="en-US"/>
        </a:p>
      </dgm:t>
    </dgm:pt>
    <dgm:pt modelId="{C941E584-6DD4-415B-961C-BA22EC15484F}" type="sibTrans" cxnId="{FD157F5D-DEDF-4B22-89B8-146740816277}">
      <dgm:prSet/>
      <dgm:spPr/>
      <dgm:t>
        <a:bodyPr/>
        <a:lstStyle/>
        <a:p>
          <a:endParaRPr lang="en-US"/>
        </a:p>
      </dgm:t>
    </dgm:pt>
    <dgm:pt modelId="{3105CE79-5F00-4466-9388-A775855995AC}">
      <dgm:prSet/>
      <dgm:spPr>
        <a:solidFill>
          <a:schemeClr val="bg1">
            <a:alpha val="89804"/>
          </a:schemeClr>
        </a:solidFill>
        <a:ln>
          <a:solidFill>
            <a:schemeClr val="bg2">
              <a:lumMod val="90000"/>
            </a:schemeClr>
          </a:solidFill>
        </a:ln>
      </dgm:spPr>
      <dgm:t>
        <a:bodyPr/>
        <a:lstStyle/>
        <a:p>
          <a:r>
            <a:rPr lang="en-US" dirty="0">
              <a:solidFill>
                <a:schemeClr val="tx1"/>
              </a:solidFill>
            </a:rPr>
            <a:t>Nutrition Situation</a:t>
          </a:r>
        </a:p>
      </dgm:t>
    </dgm:pt>
    <dgm:pt modelId="{D6678BB6-6931-4D35-ADE6-B98AF675DD0B}" type="parTrans" cxnId="{7775FB81-68BA-4F60-A7B5-4905F4A47900}">
      <dgm:prSet/>
      <dgm:spPr/>
      <dgm:t>
        <a:bodyPr/>
        <a:lstStyle/>
        <a:p>
          <a:endParaRPr lang="en-US"/>
        </a:p>
      </dgm:t>
    </dgm:pt>
    <dgm:pt modelId="{FC732D06-96B4-4424-9735-EA1192C7DC45}" type="sibTrans" cxnId="{7775FB81-68BA-4F60-A7B5-4905F4A47900}">
      <dgm:prSet/>
      <dgm:spPr/>
      <dgm:t>
        <a:bodyPr/>
        <a:lstStyle/>
        <a:p>
          <a:endParaRPr lang="en-US"/>
        </a:p>
      </dgm:t>
    </dgm:pt>
    <dgm:pt modelId="{61659750-897C-40E8-9F87-CDC9AB718AF0}">
      <dgm:prSet/>
      <dgm:spPr>
        <a:solidFill>
          <a:schemeClr val="bg1">
            <a:alpha val="89804"/>
          </a:schemeClr>
        </a:solidFill>
        <a:ln>
          <a:solidFill>
            <a:schemeClr val="bg2">
              <a:lumMod val="90000"/>
            </a:schemeClr>
          </a:solidFill>
        </a:ln>
      </dgm:spPr>
      <dgm:t>
        <a:bodyPr/>
        <a:lstStyle/>
        <a:p>
          <a:r>
            <a:rPr lang="en-US" dirty="0">
              <a:solidFill>
                <a:schemeClr val="tx1"/>
              </a:solidFill>
            </a:rPr>
            <a:t>Vision, Mission and Mandate of Division of Nutrition and Dietetics (DND)</a:t>
          </a:r>
        </a:p>
      </dgm:t>
    </dgm:pt>
    <dgm:pt modelId="{988377FC-47D6-408C-8F1C-C5DF4A522ACF}" type="parTrans" cxnId="{6B441050-6EBC-4169-881D-7B6CDC1E1FE6}">
      <dgm:prSet/>
      <dgm:spPr/>
      <dgm:t>
        <a:bodyPr/>
        <a:lstStyle/>
        <a:p>
          <a:endParaRPr lang="en-US"/>
        </a:p>
      </dgm:t>
    </dgm:pt>
    <dgm:pt modelId="{22490440-DF9F-4F0A-8526-CD72443668E0}" type="sibTrans" cxnId="{6B441050-6EBC-4169-881D-7B6CDC1E1FE6}">
      <dgm:prSet/>
      <dgm:spPr/>
      <dgm:t>
        <a:bodyPr/>
        <a:lstStyle/>
        <a:p>
          <a:endParaRPr lang="en-US"/>
        </a:p>
      </dgm:t>
    </dgm:pt>
    <dgm:pt modelId="{B531C1FE-80BA-4E67-A82A-18E617A60BCE}">
      <dgm:prSet/>
      <dgm:spPr>
        <a:solidFill>
          <a:schemeClr val="bg1">
            <a:alpha val="89804"/>
          </a:schemeClr>
        </a:solidFill>
        <a:ln>
          <a:solidFill>
            <a:schemeClr val="bg2">
              <a:lumMod val="90000"/>
            </a:schemeClr>
          </a:solidFill>
        </a:ln>
      </dgm:spPr>
      <dgm:t>
        <a:bodyPr/>
        <a:lstStyle/>
        <a:p>
          <a:r>
            <a:rPr lang="en-US" dirty="0">
              <a:solidFill>
                <a:schemeClr val="tx1"/>
              </a:solidFill>
            </a:rPr>
            <a:t>DND Core Values and Guiding Principles</a:t>
          </a:r>
        </a:p>
      </dgm:t>
    </dgm:pt>
    <dgm:pt modelId="{18A13F22-7421-48B4-B608-FD1D14B84066}" type="parTrans" cxnId="{ED736C4B-B0FA-429D-A603-50F36A6670DB}">
      <dgm:prSet/>
      <dgm:spPr/>
      <dgm:t>
        <a:bodyPr/>
        <a:lstStyle/>
        <a:p>
          <a:endParaRPr lang="en-US"/>
        </a:p>
      </dgm:t>
    </dgm:pt>
    <dgm:pt modelId="{E65874A6-4F0E-4FF5-ABE6-F18956FA6370}" type="sibTrans" cxnId="{ED736C4B-B0FA-429D-A603-50F36A6670DB}">
      <dgm:prSet/>
      <dgm:spPr/>
      <dgm:t>
        <a:bodyPr/>
        <a:lstStyle/>
        <a:p>
          <a:endParaRPr lang="en-US"/>
        </a:p>
      </dgm:t>
    </dgm:pt>
    <dgm:pt modelId="{F01B2171-312E-49AE-ABA4-945853793B1E}">
      <dgm:prSet/>
      <dgm:spPr>
        <a:solidFill>
          <a:schemeClr val="bg1">
            <a:alpha val="89804"/>
          </a:schemeClr>
        </a:solidFill>
        <a:ln>
          <a:solidFill>
            <a:schemeClr val="bg2">
              <a:lumMod val="90000"/>
            </a:schemeClr>
          </a:solidFill>
        </a:ln>
      </dgm:spPr>
      <dgm:t>
        <a:bodyPr/>
        <a:lstStyle/>
        <a:p>
          <a:r>
            <a:rPr lang="en-US" dirty="0">
              <a:solidFill>
                <a:schemeClr val="tx1"/>
              </a:solidFill>
            </a:rPr>
            <a:t>The Kenya Nutrition Action Plan 2018-2022 and County nutrition Action Plans </a:t>
          </a:r>
        </a:p>
      </dgm:t>
    </dgm:pt>
    <dgm:pt modelId="{F47C21B5-C3BA-4766-93B7-51589A4F3A45}" type="parTrans" cxnId="{7D3889FD-2D70-4E76-80C1-7C2A416BB4C8}">
      <dgm:prSet/>
      <dgm:spPr/>
      <dgm:t>
        <a:bodyPr/>
        <a:lstStyle/>
        <a:p>
          <a:endParaRPr lang="en-US"/>
        </a:p>
      </dgm:t>
    </dgm:pt>
    <dgm:pt modelId="{6DA60151-8A21-4E5A-B5E7-4DE8723C013E}" type="sibTrans" cxnId="{7D3889FD-2D70-4E76-80C1-7C2A416BB4C8}">
      <dgm:prSet/>
      <dgm:spPr/>
      <dgm:t>
        <a:bodyPr/>
        <a:lstStyle/>
        <a:p>
          <a:endParaRPr lang="en-US"/>
        </a:p>
      </dgm:t>
    </dgm:pt>
    <dgm:pt modelId="{98CC8624-D1CA-4CD3-9304-C95A5D3D12ED}">
      <dgm:prSet/>
      <dgm:spPr>
        <a:solidFill>
          <a:schemeClr val="bg1">
            <a:alpha val="89804"/>
          </a:schemeClr>
        </a:solidFill>
        <a:ln>
          <a:solidFill>
            <a:schemeClr val="bg2">
              <a:lumMod val="90000"/>
            </a:schemeClr>
          </a:solidFill>
        </a:ln>
      </dgm:spPr>
      <dgm:t>
        <a:bodyPr/>
        <a:lstStyle/>
        <a:p>
          <a:r>
            <a:rPr lang="en-US" dirty="0">
              <a:solidFill>
                <a:schemeClr val="tx1"/>
              </a:solidFill>
            </a:rPr>
            <a:t>Development process of the Monitoring and Evaluation Framework 2018-2022</a:t>
          </a:r>
        </a:p>
      </dgm:t>
    </dgm:pt>
    <dgm:pt modelId="{F18A0D1D-4851-4D65-A44E-4E3B7D9AD489}" type="parTrans" cxnId="{6744DCF7-9AAC-4CC1-9790-45FF2B9D6243}">
      <dgm:prSet/>
      <dgm:spPr/>
      <dgm:t>
        <a:bodyPr/>
        <a:lstStyle/>
        <a:p>
          <a:endParaRPr lang="en-US"/>
        </a:p>
      </dgm:t>
    </dgm:pt>
    <dgm:pt modelId="{9C6FDB74-8113-43DE-8C00-17AA198F2D8A}" type="sibTrans" cxnId="{6744DCF7-9AAC-4CC1-9790-45FF2B9D6243}">
      <dgm:prSet/>
      <dgm:spPr/>
      <dgm:t>
        <a:bodyPr/>
        <a:lstStyle/>
        <a:p>
          <a:endParaRPr lang="en-US"/>
        </a:p>
      </dgm:t>
    </dgm:pt>
    <dgm:pt modelId="{BEC6FFEC-B323-4BB6-BC2A-BB39A26F7BC5}">
      <dgm:prSet/>
      <dgm:spPr>
        <a:solidFill>
          <a:schemeClr val="bg1">
            <a:alpha val="89804"/>
          </a:schemeClr>
        </a:solidFill>
        <a:ln>
          <a:solidFill>
            <a:schemeClr val="bg2">
              <a:lumMod val="90000"/>
            </a:schemeClr>
          </a:solidFill>
        </a:ln>
      </dgm:spPr>
      <dgm:t>
        <a:bodyPr/>
        <a:lstStyle/>
        <a:p>
          <a:r>
            <a:rPr lang="en-US" dirty="0">
              <a:solidFill>
                <a:schemeClr val="tx1"/>
              </a:solidFill>
            </a:rPr>
            <a:t>Status of nutrition M&amp;E and information system</a:t>
          </a:r>
        </a:p>
      </dgm:t>
    </dgm:pt>
    <dgm:pt modelId="{14D65B3A-6289-4685-A12E-2A6F6D35D4D7}" type="parTrans" cxnId="{65B817DE-36E9-4DB2-823C-7E714A23714A}">
      <dgm:prSet/>
      <dgm:spPr/>
      <dgm:t>
        <a:bodyPr/>
        <a:lstStyle/>
        <a:p>
          <a:endParaRPr lang="en-US"/>
        </a:p>
      </dgm:t>
    </dgm:pt>
    <dgm:pt modelId="{1FE77190-4201-4A79-8111-9E31FD4BEB6A}" type="sibTrans" cxnId="{65B817DE-36E9-4DB2-823C-7E714A23714A}">
      <dgm:prSet/>
      <dgm:spPr/>
      <dgm:t>
        <a:bodyPr/>
        <a:lstStyle/>
        <a:p>
          <a:endParaRPr lang="en-US"/>
        </a:p>
      </dgm:t>
    </dgm:pt>
    <dgm:pt modelId="{1FE43ABA-AC85-4C70-A888-DFE47EE7EDCF}">
      <dgm:prSet/>
      <dgm:spPr>
        <a:ln>
          <a:solidFill>
            <a:schemeClr val="bg2">
              <a:lumMod val="90000"/>
            </a:schemeClr>
          </a:solidFill>
        </a:ln>
      </dgm:spPr>
      <dgm:t>
        <a:bodyPr/>
        <a:lstStyle/>
        <a:p>
          <a:r>
            <a:rPr lang="en-US" b="1" dirty="0">
              <a:solidFill>
                <a:srgbClr val="0070C0"/>
              </a:solidFill>
            </a:rPr>
            <a:t>Chapter 2: Development of the Nutrition Monitoring and Evaluation Framework</a:t>
          </a:r>
        </a:p>
      </dgm:t>
    </dgm:pt>
    <dgm:pt modelId="{792DC084-FA00-45E1-AAD8-5B3D6DA907B6}" type="parTrans" cxnId="{71BBDC22-8219-4400-AC66-3FE4AA09B628}">
      <dgm:prSet/>
      <dgm:spPr/>
      <dgm:t>
        <a:bodyPr/>
        <a:lstStyle/>
        <a:p>
          <a:endParaRPr lang="en-US"/>
        </a:p>
      </dgm:t>
    </dgm:pt>
    <dgm:pt modelId="{05E2BD52-CED6-4A09-9C68-7EC9E0C79078}" type="sibTrans" cxnId="{71BBDC22-8219-4400-AC66-3FE4AA09B628}">
      <dgm:prSet/>
      <dgm:spPr/>
      <dgm:t>
        <a:bodyPr/>
        <a:lstStyle/>
        <a:p>
          <a:endParaRPr lang="en-US"/>
        </a:p>
      </dgm:t>
    </dgm:pt>
    <dgm:pt modelId="{520A6A94-EA70-4C17-80D8-41379241384D}">
      <dgm:prSet/>
      <dgm:spPr>
        <a:ln>
          <a:solidFill>
            <a:schemeClr val="bg2">
              <a:lumMod val="90000"/>
            </a:schemeClr>
          </a:solidFill>
        </a:ln>
      </dgm:spPr>
      <dgm:t>
        <a:bodyPr/>
        <a:lstStyle/>
        <a:p>
          <a:r>
            <a:rPr lang="en-US" dirty="0"/>
            <a:t>Rationale</a:t>
          </a:r>
        </a:p>
      </dgm:t>
    </dgm:pt>
    <dgm:pt modelId="{35E55F07-E39D-492F-BE34-698E1A39FEF7}" type="parTrans" cxnId="{D4F4607D-31CC-4365-AB88-7B1312B35A22}">
      <dgm:prSet/>
      <dgm:spPr/>
      <dgm:t>
        <a:bodyPr/>
        <a:lstStyle/>
        <a:p>
          <a:endParaRPr lang="en-US"/>
        </a:p>
      </dgm:t>
    </dgm:pt>
    <dgm:pt modelId="{F1473F9C-7EF4-4FD2-A0C6-B33021F8223C}" type="sibTrans" cxnId="{D4F4607D-31CC-4365-AB88-7B1312B35A22}">
      <dgm:prSet/>
      <dgm:spPr/>
      <dgm:t>
        <a:bodyPr/>
        <a:lstStyle/>
        <a:p>
          <a:endParaRPr lang="en-US"/>
        </a:p>
      </dgm:t>
    </dgm:pt>
    <dgm:pt modelId="{61980B7F-B6DD-4DBB-8869-1AF7E633B871}">
      <dgm:prSet/>
      <dgm:spPr>
        <a:ln>
          <a:solidFill>
            <a:schemeClr val="bg2">
              <a:lumMod val="90000"/>
            </a:schemeClr>
          </a:solidFill>
        </a:ln>
      </dgm:spPr>
      <dgm:t>
        <a:bodyPr/>
        <a:lstStyle/>
        <a:p>
          <a:r>
            <a:rPr lang="en-US" dirty="0"/>
            <a:t>Goal and Objectives of the M&amp;E Framework</a:t>
          </a:r>
        </a:p>
      </dgm:t>
    </dgm:pt>
    <dgm:pt modelId="{416A5456-118D-4FE8-88F5-C663CA623ECB}" type="parTrans" cxnId="{5D376131-8D93-4B44-8145-4F53B26DD03F}">
      <dgm:prSet/>
      <dgm:spPr/>
      <dgm:t>
        <a:bodyPr/>
        <a:lstStyle/>
        <a:p>
          <a:endParaRPr lang="en-US"/>
        </a:p>
      </dgm:t>
    </dgm:pt>
    <dgm:pt modelId="{DC21836B-98CA-4B56-AA24-FF47933C75C7}" type="sibTrans" cxnId="{5D376131-8D93-4B44-8145-4F53B26DD03F}">
      <dgm:prSet/>
      <dgm:spPr/>
      <dgm:t>
        <a:bodyPr/>
        <a:lstStyle/>
        <a:p>
          <a:endParaRPr lang="en-US"/>
        </a:p>
      </dgm:t>
    </dgm:pt>
    <dgm:pt modelId="{6A134668-79FB-40B4-BC25-F396730A44D1}">
      <dgm:prSet/>
      <dgm:spPr>
        <a:ln>
          <a:solidFill>
            <a:schemeClr val="bg2">
              <a:lumMod val="90000"/>
            </a:schemeClr>
          </a:solidFill>
        </a:ln>
      </dgm:spPr>
      <dgm:t>
        <a:bodyPr/>
        <a:lstStyle/>
        <a:p>
          <a:r>
            <a:rPr lang="en-US" dirty="0"/>
            <a:t>Guiding Principles for the M&amp;E framework</a:t>
          </a:r>
        </a:p>
      </dgm:t>
    </dgm:pt>
    <dgm:pt modelId="{EF0E0388-39FB-4F27-BA17-55078A24E72C}" type="parTrans" cxnId="{009DC306-7C92-4E55-B1B8-B5C3FE3C18B6}">
      <dgm:prSet/>
      <dgm:spPr/>
      <dgm:t>
        <a:bodyPr/>
        <a:lstStyle/>
        <a:p>
          <a:endParaRPr lang="en-US"/>
        </a:p>
      </dgm:t>
    </dgm:pt>
    <dgm:pt modelId="{27C7A830-43AF-4C66-A0AC-6AAEFB44D7FD}" type="sibTrans" cxnId="{009DC306-7C92-4E55-B1B8-B5C3FE3C18B6}">
      <dgm:prSet/>
      <dgm:spPr/>
      <dgm:t>
        <a:bodyPr/>
        <a:lstStyle/>
        <a:p>
          <a:endParaRPr lang="en-US"/>
        </a:p>
      </dgm:t>
    </dgm:pt>
    <dgm:pt modelId="{1FBEBC83-2BAC-43E3-B8C9-FCF4052B6BA1}">
      <dgm:prSet/>
      <dgm:spPr>
        <a:ln>
          <a:solidFill>
            <a:schemeClr val="bg2">
              <a:lumMod val="90000"/>
            </a:schemeClr>
          </a:solidFill>
        </a:ln>
      </dgm:spPr>
      <dgm:t>
        <a:bodyPr/>
        <a:lstStyle/>
        <a:p>
          <a:r>
            <a:rPr lang="en-US" dirty="0"/>
            <a:t>M&amp;E Toolkit</a:t>
          </a:r>
        </a:p>
      </dgm:t>
    </dgm:pt>
    <dgm:pt modelId="{DE0BCDD9-20DA-49C4-99D3-8776B65C0C0F}" type="parTrans" cxnId="{3B4707B1-8AE1-496A-AB30-CFBEB4FBF517}">
      <dgm:prSet/>
      <dgm:spPr/>
      <dgm:t>
        <a:bodyPr/>
        <a:lstStyle/>
        <a:p>
          <a:endParaRPr lang="en-US"/>
        </a:p>
      </dgm:t>
    </dgm:pt>
    <dgm:pt modelId="{78EF0983-A52D-437A-8A93-1A009E836F58}" type="sibTrans" cxnId="{3B4707B1-8AE1-496A-AB30-CFBEB4FBF517}">
      <dgm:prSet/>
      <dgm:spPr/>
      <dgm:t>
        <a:bodyPr/>
        <a:lstStyle/>
        <a:p>
          <a:endParaRPr lang="en-US"/>
        </a:p>
      </dgm:t>
    </dgm:pt>
    <dgm:pt modelId="{C6F30CF3-5393-48B5-BBFD-DD9A281E70F3}">
      <dgm:prSet/>
      <dgm:spPr>
        <a:ln>
          <a:solidFill>
            <a:schemeClr val="bg2">
              <a:lumMod val="90000"/>
            </a:schemeClr>
          </a:solidFill>
        </a:ln>
      </dgm:spPr>
      <dgm:t>
        <a:bodyPr/>
        <a:lstStyle/>
        <a:p>
          <a:r>
            <a:rPr lang="en-US" dirty="0"/>
            <a:t>Basic Concepts of Monitoring, Evaluation, Accountability and Learning</a:t>
          </a:r>
        </a:p>
      </dgm:t>
    </dgm:pt>
    <dgm:pt modelId="{403A6520-DF12-4E02-80AC-A7AB0C459873}" type="parTrans" cxnId="{CC2C3F99-979C-40A1-A240-ED8E7F102C28}">
      <dgm:prSet/>
      <dgm:spPr/>
      <dgm:t>
        <a:bodyPr/>
        <a:lstStyle/>
        <a:p>
          <a:endParaRPr lang="en-US"/>
        </a:p>
      </dgm:t>
    </dgm:pt>
    <dgm:pt modelId="{20940747-D6A0-400B-B7FA-7AD2DAF2BA48}" type="sibTrans" cxnId="{CC2C3F99-979C-40A1-A240-ED8E7F102C28}">
      <dgm:prSet/>
      <dgm:spPr/>
      <dgm:t>
        <a:bodyPr/>
        <a:lstStyle/>
        <a:p>
          <a:endParaRPr lang="en-US"/>
        </a:p>
      </dgm:t>
    </dgm:pt>
    <dgm:pt modelId="{CC61E11D-5C24-454E-A600-306E12DD19DD}">
      <dgm:prSet/>
      <dgm:spPr>
        <a:ln>
          <a:solidFill>
            <a:schemeClr val="bg2">
              <a:lumMod val="90000"/>
            </a:schemeClr>
          </a:solidFill>
        </a:ln>
      </dgm:spPr>
      <dgm:t>
        <a:bodyPr/>
        <a:lstStyle/>
        <a:p>
          <a:r>
            <a:rPr lang="en-US" dirty="0"/>
            <a:t>Sources of nutrition data and information</a:t>
          </a:r>
        </a:p>
      </dgm:t>
    </dgm:pt>
    <dgm:pt modelId="{A9FED706-B591-455C-85F3-F5F526F4EB1B}" type="parTrans" cxnId="{70A8CAE3-D305-4486-872B-0B14F7B8D87C}">
      <dgm:prSet/>
      <dgm:spPr/>
      <dgm:t>
        <a:bodyPr/>
        <a:lstStyle/>
        <a:p>
          <a:endParaRPr lang="en-US"/>
        </a:p>
      </dgm:t>
    </dgm:pt>
    <dgm:pt modelId="{544AB5DA-70B5-4E85-9DD4-EA6DC5DCC36D}" type="sibTrans" cxnId="{70A8CAE3-D305-4486-872B-0B14F7B8D87C}">
      <dgm:prSet/>
      <dgm:spPr/>
      <dgm:t>
        <a:bodyPr/>
        <a:lstStyle/>
        <a:p>
          <a:endParaRPr lang="en-US"/>
        </a:p>
      </dgm:t>
    </dgm:pt>
    <dgm:pt modelId="{54ECD1E6-FA50-470C-9AFF-0023B0867BFB}">
      <dgm:prSet/>
      <dgm:spPr>
        <a:ln>
          <a:solidFill>
            <a:schemeClr val="bg2">
              <a:lumMod val="90000"/>
            </a:schemeClr>
          </a:solidFill>
        </a:ln>
      </dgm:spPr>
      <dgm:t>
        <a:bodyPr/>
        <a:lstStyle/>
        <a:p>
          <a:r>
            <a:rPr lang="en-US" dirty="0"/>
            <a:t>Components of the Nutrition Information System</a:t>
          </a:r>
        </a:p>
      </dgm:t>
    </dgm:pt>
    <dgm:pt modelId="{A6DBC3F6-EB47-4187-A40B-CB51A88B2814}" type="parTrans" cxnId="{D1E21F70-0D5F-4F93-B476-6D59AE2149A6}">
      <dgm:prSet/>
      <dgm:spPr/>
      <dgm:t>
        <a:bodyPr/>
        <a:lstStyle/>
        <a:p>
          <a:endParaRPr lang="en-US"/>
        </a:p>
      </dgm:t>
    </dgm:pt>
    <dgm:pt modelId="{49761464-5DF6-4FF4-9DE0-A03FF7C28C63}" type="sibTrans" cxnId="{D1E21F70-0D5F-4F93-B476-6D59AE2149A6}">
      <dgm:prSet/>
      <dgm:spPr/>
      <dgm:t>
        <a:bodyPr/>
        <a:lstStyle/>
        <a:p>
          <a:endParaRPr lang="en-US"/>
        </a:p>
      </dgm:t>
    </dgm:pt>
    <dgm:pt modelId="{05F11019-0FB3-445F-A16B-0B9AD6E098AA}" type="pres">
      <dgm:prSet presAssocID="{5CDA9039-74FB-414E-A859-9117AE097E1C}" presName="Name0" presStyleCnt="0">
        <dgm:presLayoutVars>
          <dgm:dir/>
          <dgm:animLvl val="lvl"/>
          <dgm:resizeHandles val="exact"/>
        </dgm:presLayoutVars>
      </dgm:prSet>
      <dgm:spPr/>
      <dgm:t>
        <a:bodyPr/>
        <a:lstStyle/>
        <a:p>
          <a:endParaRPr lang="en-US"/>
        </a:p>
      </dgm:t>
    </dgm:pt>
    <dgm:pt modelId="{ACC869DB-90F2-42C5-85EE-88CBCE44472B}" type="pres">
      <dgm:prSet presAssocID="{1A34012A-7578-477B-B7B1-065A43A8097D}" presName="composite" presStyleCnt="0"/>
      <dgm:spPr/>
    </dgm:pt>
    <dgm:pt modelId="{ACFF4659-B963-4211-B591-1303075F84B3}" type="pres">
      <dgm:prSet presAssocID="{1A34012A-7578-477B-B7B1-065A43A8097D}" presName="parTx" presStyleLbl="alignNode1" presStyleIdx="0" presStyleCnt="2">
        <dgm:presLayoutVars>
          <dgm:chMax val="0"/>
          <dgm:chPref val="0"/>
          <dgm:bulletEnabled val="1"/>
        </dgm:presLayoutVars>
      </dgm:prSet>
      <dgm:spPr/>
      <dgm:t>
        <a:bodyPr/>
        <a:lstStyle/>
        <a:p>
          <a:endParaRPr lang="en-US"/>
        </a:p>
      </dgm:t>
    </dgm:pt>
    <dgm:pt modelId="{1F18F06E-9B8C-42D6-86DD-5B6EB4058147}" type="pres">
      <dgm:prSet presAssocID="{1A34012A-7578-477B-B7B1-065A43A8097D}" presName="desTx" presStyleLbl="alignAccFollowNode1" presStyleIdx="0" presStyleCnt="2" custScaleY="91566" custLinFactNeighborX="204" custLinFactNeighborY="-5324">
        <dgm:presLayoutVars>
          <dgm:bulletEnabled val="1"/>
        </dgm:presLayoutVars>
      </dgm:prSet>
      <dgm:spPr/>
      <dgm:t>
        <a:bodyPr/>
        <a:lstStyle/>
        <a:p>
          <a:endParaRPr lang="en-US"/>
        </a:p>
      </dgm:t>
    </dgm:pt>
    <dgm:pt modelId="{3B956917-2B41-443F-AE74-F621EDACC738}" type="pres">
      <dgm:prSet presAssocID="{C941E584-6DD4-415B-961C-BA22EC15484F}" presName="space" presStyleCnt="0"/>
      <dgm:spPr/>
    </dgm:pt>
    <dgm:pt modelId="{A5873A67-DF20-4921-B6CB-39D41C5FB1DF}" type="pres">
      <dgm:prSet presAssocID="{1FE43ABA-AC85-4C70-A888-DFE47EE7EDCF}" presName="composite" presStyleCnt="0"/>
      <dgm:spPr/>
    </dgm:pt>
    <dgm:pt modelId="{3624A5A7-3B7F-4A0B-868C-14FE5CDCE8D9}" type="pres">
      <dgm:prSet presAssocID="{1FE43ABA-AC85-4C70-A888-DFE47EE7EDCF}" presName="parTx" presStyleLbl="alignNode1" presStyleIdx="1" presStyleCnt="2">
        <dgm:presLayoutVars>
          <dgm:chMax val="0"/>
          <dgm:chPref val="0"/>
          <dgm:bulletEnabled val="1"/>
        </dgm:presLayoutVars>
      </dgm:prSet>
      <dgm:spPr/>
      <dgm:t>
        <a:bodyPr/>
        <a:lstStyle/>
        <a:p>
          <a:endParaRPr lang="en-US"/>
        </a:p>
      </dgm:t>
    </dgm:pt>
    <dgm:pt modelId="{78739674-5E0F-4961-A399-A8E0973AF094}" type="pres">
      <dgm:prSet presAssocID="{1FE43ABA-AC85-4C70-A888-DFE47EE7EDCF}" presName="desTx" presStyleLbl="alignAccFollowNode1" presStyleIdx="1" presStyleCnt="2" custScaleY="87931" custLinFactNeighborX="206" custLinFactNeighborY="-5324">
        <dgm:presLayoutVars>
          <dgm:bulletEnabled val="1"/>
        </dgm:presLayoutVars>
      </dgm:prSet>
      <dgm:spPr/>
      <dgm:t>
        <a:bodyPr/>
        <a:lstStyle/>
        <a:p>
          <a:endParaRPr lang="en-US"/>
        </a:p>
      </dgm:t>
    </dgm:pt>
  </dgm:ptLst>
  <dgm:cxnLst>
    <dgm:cxn modelId="{7775FB81-68BA-4F60-A7B5-4905F4A47900}" srcId="{1A34012A-7578-477B-B7B1-065A43A8097D}" destId="{3105CE79-5F00-4466-9388-A775855995AC}" srcOrd="0" destOrd="0" parTransId="{D6678BB6-6931-4D35-ADE6-B98AF675DD0B}" sibTransId="{FC732D06-96B4-4424-9735-EA1192C7DC45}"/>
    <dgm:cxn modelId="{45F4C135-340E-40D2-9C4E-42DE1D85C762}" type="presOf" srcId="{1FE43ABA-AC85-4C70-A888-DFE47EE7EDCF}" destId="{3624A5A7-3B7F-4A0B-868C-14FE5CDCE8D9}" srcOrd="0" destOrd="0" presId="urn:microsoft.com/office/officeart/2005/8/layout/hList1"/>
    <dgm:cxn modelId="{8C145EF4-7AB0-4807-B27B-3A0ECB3A5B9B}" type="presOf" srcId="{3105CE79-5F00-4466-9388-A775855995AC}" destId="{1F18F06E-9B8C-42D6-86DD-5B6EB4058147}" srcOrd="0" destOrd="0" presId="urn:microsoft.com/office/officeart/2005/8/layout/hList1"/>
    <dgm:cxn modelId="{FD157F5D-DEDF-4B22-89B8-146740816277}" srcId="{5CDA9039-74FB-414E-A859-9117AE097E1C}" destId="{1A34012A-7578-477B-B7B1-065A43A8097D}" srcOrd="0" destOrd="0" parTransId="{2A820E14-8080-4C2C-B761-8B1650AAF6F7}" sibTransId="{C941E584-6DD4-415B-961C-BA22EC15484F}"/>
    <dgm:cxn modelId="{A3D21DE5-820B-478C-AC3C-A23EB6A38DB7}" type="presOf" srcId="{F01B2171-312E-49AE-ABA4-945853793B1E}" destId="{1F18F06E-9B8C-42D6-86DD-5B6EB4058147}" srcOrd="0" destOrd="3" presId="urn:microsoft.com/office/officeart/2005/8/layout/hList1"/>
    <dgm:cxn modelId="{AEA0D4C4-971A-49B1-AAB1-9E212E637685}" type="presOf" srcId="{6A134668-79FB-40B4-BC25-F396730A44D1}" destId="{78739674-5E0F-4961-A399-A8E0973AF094}" srcOrd="0" destOrd="2" presId="urn:microsoft.com/office/officeart/2005/8/layout/hList1"/>
    <dgm:cxn modelId="{D1E21F70-0D5F-4F93-B476-6D59AE2149A6}" srcId="{1FE43ABA-AC85-4C70-A888-DFE47EE7EDCF}" destId="{54ECD1E6-FA50-470C-9AFF-0023B0867BFB}" srcOrd="3" destOrd="0" parTransId="{A6DBC3F6-EB47-4187-A40B-CB51A88B2814}" sibTransId="{49761464-5DF6-4FF4-9DE0-A03FF7C28C63}"/>
    <dgm:cxn modelId="{ED736C4B-B0FA-429D-A603-50F36A6670DB}" srcId="{1A34012A-7578-477B-B7B1-065A43A8097D}" destId="{B531C1FE-80BA-4E67-A82A-18E617A60BCE}" srcOrd="2" destOrd="0" parTransId="{18A13F22-7421-48B4-B608-FD1D14B84066}" sibTransId="{E65874A6-4F0E-4FF5-ABE6-F18956FA6370}"/>
    <dgm:cxn modelId="{C445F525-FA31-4F3B-861B-C7FDD039CA89}" type="presOf" srcId="{54ECD1E6-FA50-470C-9AFF-0023B0867BFB}" destId="{78739674-5E0F-4961-A399-A8E0973AF094}" srcOrd="0" destOrd="3" presId="urn:microsoft.com/office/officeart/2005/8/layout/hList1"/>
    <dgm:cxn modelId="{65B817DE-36E9-4DB2-823C-7E714A23714A}" srcId="{1A34012A-7578-477B-B7B1-065A43A8097D}" destId="{BEC6FFEC-B323-4BB6-BC2A-BB39A26F7BC5}" srcOrd="5" destOrd="0" parTransId="{14D65B3A-6289-4685-A12E-2A6F6D35D4D7}" sibTransId="{1FE77190-4201-4A79-8111-9E31FD4BEB6A}"/>
    <dgm:cxn modelId="{3B4707B1-8AE1-496A-AB30-CFBEB4FBF517}" srcId="{1FE43ABA-AC85-4C70-A888-DFE47EE7EDCF}" destId="{1FBEBC83-2BAC-43E3-B8C9-FCF4052B6BA1}" srcOrd="5" destOrd="0" parTransId="{DE0BCDD9-20DA-49C4-99D3-8776B65C0C0F}" sibTransId="{78EF0983-A52D-437A-8A93-1A009E836F58}"/>
    <dgm:cxn modelId="{5D376131-8D93-4B44-8145-4F53B26DD03F}" srcId="{1FE43ABA-AC85-4C70-A888-DFE47EE7EDCF}" destId="{61980B7F-B6DD-4DBB-8869-1AF7E633B871}" srcOrd="1" destOrd="0" parTransId="{416A5456-118D-4FE8-88F5-C663CA623ECB}" sibTransId="{DC21836B-98CA-4B56-AA24-FF47933C75C7}"/>
    <dgm:cxn modelId="{B2CF6C90-24D5-4044-B30D-4EE772B797D6}" type="presOf" srcId="{CC61E11D-5C24-454E-A600-306E12DD19DD}" destId="{78739674-5E0F-4961-A399-A8E0973AF094}" srcOrd="0" destOrd="4" presId="urn:microsoft.com/office/officeart/2005/8/layout/hList1"/>
    <dgm:cxn modelId="{7D3889FD-2D70-4E76-80C1-7C2A416BB4C8}" srcId="{1A34012A-7578-477B-B7B1-065A43A8097D}" destId="{F01B2171-312E-49AE-ABA4-945853793B1E}" srcOrd="3" destOrd="0" parTransId="{F47C21B5-C3BA-4766-93B7-51589A4F3A45}" sibTransId="{6DA60151-8A21-4E5A-B5E7-4DE8723C013E}"/>
    <dgm:cxn modelId="{E0F46CC0-C009-4D26-98F0-09F5938E80CB}" type="presOf" srcId="{98CC8624-D1CA-4CD3-9304-C95A5D3D12ED}" destId="{1F18F06E-9B8C-42D6-86DD-5B6EB4058147}" srcOrd="0" destOrd="4" presId="urn:microsoft.com/office/officeart/2005/8/layout/hList1"/>
    <dgm:cxn modelId="{8A08B5FC-36C6-45A0-B2C5-1E76C09CFA53}" type="presOf" srcId="{61659750-897C-40E8-9F87-CDC9AB718AF0}" destId="{1F18F06E-9B8C-42D6-86DD-5B6EB4058147}" srcOrd="0" destOrd="1" presId="urn:microsoft.com/office/officeart/2005/8/layout/hList1"/>
    <dgm:cxn modelId="{6B441050-6EBC-4169-881D-7B6CDC1E1FE6}" srcId="{1A34012A-7578-477B-B7B1-065A43A8097D}" destId="{61659750-897C-40E8-9F87-CDC9AB718AF0}" srcOrd="1" destOrd="0" parTransId="{988377FC-47D6-408C-8F1C-C5DF4A522ACF}" sibTransId="{22490440-DF9F-4F0A-8526-CD72443668E0}"/>
    <dgm:cxn modelId="{B9F9C7DD-5019-41C8-BD61-EF9C4A275570}" type="presOf" srcId="{C6F30CF3-5393-48B5-BBFD-DD9A281E70F3}" destId="{78739674-5E0F-4961-A399-A8E0973AF094}" srcOrd="0" destOrd="6" presId="urn:microsoft.com/office/officeart/2005/8/layout/hList1"/>
    <dgm:cxn modelId="{009DC306-7C92-4E55-B1B8-B5C3FE3C18B6}" srcId="{1FE43ABA-AC85-4C70-A888-DFE47EE7EDCF}" destId="{6A134668-79FB-40B4-BC25-F396730A44D1}" srcOrd="2" destOrd="0" parTransId="{EF0E0388-39FB-4F27-BA17-55078A24E72C}" sibTransId="{27C7A830-43AF-4C66-A0AC-6AAEFB44D7FD}"/>
    <dgm:cxn modelId="{6744DCF7-9AAC-4CC1-9790-45FF2B9D6243}" srcId="{1A34012A-7578-477B-B7B1-065A43A8097D}" destId="{98CC8624-D1CA-4CD3-9304-C95A5D3D12ED}" srcOrd="4" destOrd="0" parTransId="{F18A0D1D-4851-4D65-A44E-4E3B7D9AD489}" sibTransId="{9C6FDB74-8113-43DE-8C00-17AA198F2D8A}"/>
    <dgm:cxn modelId="{70A8CAE3-D305-4486-872B-0B14F7B8D87C}" srcId="{1FE43ABA-AC85-4C70-A888-DFE47EE7EDCF}" destId="{CC61E11D-5C24-454E-A600-306E12DD19DD}" srcOrd="4" destOrd="0" parTransId="{A9FED706-B591-455C-85F3-F5F526F4EB1B}" sibTransId="{544AB5DA-70B5-4E85-9DD4-EA6DC5DCC36D}"/>
    <dgm:cxn modelId="{EDE6A32A-73B0-46E4-AF86-A9FD4B518543}" type="presOf" srcId="{520A6A94-EA70-4C17-80D8-41379241384D}" destId="{78739674-5E0F-4961-A399-A8E0973AF094}" srcOrd="0" destOrd="0" presId="urn:microsoft.com/office/officeart/2005/8/layout/hList1"/>
    <dgm:cxn modelId="{D4F4607D-31CC-4365-AB88-7B1312B35A22}" srcId="{1FE43ABA-AC85-4C70-A888-DFE47EE7EDCF}" destId="{520A6A94-EA70-4C17-80D8-41379241384D}" srcOrd="0" destOrd="0" parTransId="{35E55F07-E39D-492F-BE34-698E1A39FEF7}" sibTransId="{F1473F9C-7EF4-4FD2-A0C6-B33021F8223C}"/>
    <dgm:cxn modelId="{B267C53D-960C-4D0E-9FDD-156A471DA789}" type="presOf" srcId="{5CDA9039-74FB-414E-A859-9117AE097E1C}" destId="{05F11019-0FB3-445F-A16B-0B9AD6E098AA}" srcOrd="0" destOrd="0" presId="urn:microsoft.com/office/officeart/2005/8/layout/hList1"/>
    <dgm:cxn modelId="{CC2C3F99-979C-40A1-A240-ED8E7F102C28}" srcId="{1FE43ABA-AC85-4C70-A888-DFE47EE7EDCF}" destId="{C6F30CF3-5393-48B5-BBFD-DD9A281E70F3}" srcOrd="6" destOrd="0" parTransId="{403A6520-DF12-4E02-80AC-A7AB0C459873}" sibTransId="{20940747-D6A0-400B-B7FA-7AD2DAF2BA48}"/>
    <dgm:cxn modelId="{6476B4F8-0D90-43D9-ADE4-55F8DC1F4BF8}" type="presOf" srcId="{1A34012A-7578-477B-B7B1-065A43A8097D}" destId="{ACFF4659-B963-4211-B591-1303075F84B3}" srcOrd="0" destOrd="0" presId="urn:microsoft.com/office/officeart/2005/8/layout/hList1"/>
    <dgm:cxn modelId="{C32C80D4-0470-4D57-B1FA-BF59CF834A72}" type="presOf" srcId="{1FBEBC83-2BAC-43E3-B8C9-FCF4052B6BA1}" destId="{78739674-5E0F-4961-A399-A8E0973AF094}" srcOrd="0" destOrd="5" presId="urn:microsoft.com/office/officeart/2005/8/layout/hList1"/>
    <dgm:cxn modelId="{E12213BE-7851-4FFA-B448-ABC65080B170}" type="presOf" srcId="{61980B7F-B6DD-4DBB-8869-1AF7E633B871}" destId="{78739674-5E0F-4961-A399-A8E0973AF094}" srcOrd="0" destOrd="1" presId="urn:microsoft.com/office/officeart/2005/8/layout/hList1"/>
    <dgm:cxn modelId="{F6592484-19D6-448B-BEB0-33609E7C6BB1}" type="presOf" srcId="{BEC6FFEC-B323-4BB6-BC2A-BB39A26F7BC5}" destId="{1F18F06E-9B8C-42D6-86DD-5B6EB4058147}" srcOrd="0" destOrd="5" presId="urn:microsoft.com/office/officeart/2005/8/layout/hList1"/>
    <dgm:cxn modelId="{71BBDC22-8219-4400-AC66-3FE4AA09B628}" srcId="{5CDA9039-74FB-414E-A859-9117AE097E1C}" destId="{1FE43ABA-AC85-4C70-A888-DFE47EE7EDCF}" srcOrd="1" destOrd="0" parTransId="{792DC084-FA00-45E1-AAD8-5B3D6DA907B6}" sibTransId="{05E2BD52-CED6-4A09-9C68-7EC9E0C79078}"/>
    <dgm:cxn modelId="{C76F9BD1-0A01-474C-9D10-4AFDCA400BF9}" type="presOf" srcId="{B531C1FE-80BA-4E67-A82A-18E617A60BCE}" destId="{1F18F06E-9B8C-42D6-86DD-5B6EB4058147}" srcOrd="0" destOrd="2" presId="urn:microsoft.com/office/officeart/2005/8/layout/hList1"/>
    <dgm:cxn modelId="{79C0CB38-C191-4DF9-9CC2-8FF6E169DB41}" type="presParOf" srcId="{05F11019-0FB3-445F-A16B-0B9AD6E098AA}" destId="{ACC869DB-90F2-42C5-85EE-88CBCE44472B}" srcOrd="0" destOrd="0" presId="urn:microsoft.com/office/officeart/2005/8/layout/hList1"/>
    <dgm:cxn modelId="{AB909E11-5CBA-4661-A34B-C4146C0B84A1}" type="presParOf" srcId="{ACC869DB-90F2-42C5-85EE-88CBCE44472B}" destId="{ACFF4659-B963-4211-B591-1303075F84B3}" srcOrd="0" destOrd="0" presId="urn:microsoft.com/office/officeart/2005/8/layout/hList1"/>
    <dgm:cxn modelId="{B40379BB-9A7E-4002-BFB5-636047FB1ED0}" type="presParOf" srcId="{ACC869DB-90F2-42C5-85EE-88CBCE44472B}" destId="{1F18F06E-9B8C-42D6-86DD-5B6EB4058147}" srcOrd="1" destOrd="0" presId="urn:microsoft.com/office/officeart/2005/8/layout/hList1"/>
    <dgm:cxn modelId="{D5E988B9-C8A6-4B31-9607-7EB664E448EF}" type="presParOf" srcId="{05F11019-0FB3-445F-A16B-0B9AD6E098AA}" destId="{3B956917-2B41-443F-AE74-F621EDACC738}" srcOrd="1" destOrd="0" presId="urn:microsoft.com/office/officeart/2005/8/layout/hList1"/>
    <dgm:cxn modelId="{3D1FAE30-5017-43C7-BBB2-EC92A3A35F7E}" type="presParOf" srcId="{05F11019-0FB3-445F-A16B-0B9AD6E098AA}" destId="{A5873A67-DF20-4921-B6CB-39D41C5FB1DF}" srcOrd="2" destOrd="0" presId="urn:microsoft.com/office/officeart/2005/8/layout/hList1"/>
    <dgm:cxn modelId="{920D4F44-F15E-47D7-BB17-049D563997B5}" type="presParOf" srcId="{A5873A67-DF20-4921-B6CB-39D41C5FB1DF}" destId="{3624A5A7-3B7F-4A0B-868C-14FE5CDCE8D9}" srcOrd="0" destOrd="0" presId="urn:microsoft.com/office/officeart/2005/8/layout/hList1"/>
    <dgm:cxn modelId="{FDBA2D4D-9897-4C7C-8EEC-0B85A70AF3AA}" type="presParOf" srcId="{A5873A67-DF20-4921-B6CB-39D41C5FB1DF}" destId="{78739674-5E0F-4961-A399-A8E0973AF0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314C8-47CB-4276-975A-7DA294CBE97A}"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13D0E151-1E61-4BB9-9555-9DDF093BA8B2}">
      <dgm:prSet custT="1"/>
      <dgm:spPr>
        <a:ln>
          <a:solidFill>
            <a:schemeClr val="bg2">
              <a:lumMod val="90000"/>
            </a:schemeClr>
          </a:solidFill>
        </a:ln>
      </dgm:spPr>
      <dgm:t>
        <a:bodyPr/>
        <a:lstStyle/>
        <a:p>
          <a:r>
            <a:rPr lang="en-US" sz="1600" b="1" dirty="0">
              <a:solidFill>
                <a:srgbClr val="0070C0"/>
              </a:solidFill>
            </a:rPr>
            <a:t>Chapter 3: Nutrition M&amp;E Framework In Kenya</a:t>
          </a:r>
        </a:p>
      </dgm:t>
    </dgm:pt>
    <dgm:pt modelId="{84154CE3-737F-4FDD-B296-7E6F35F55F05}" type="parTrans" cxnId="{CFC07617-EB62-4AEB-9A35-77D7AFB28681}">
      <dgm:prSet/>
      <dgm:spPr/>
      <dgm:t>
        <a:bodyPr/>
        <a:lstStyle/>
        <a:p>
          <a:endParaRPr lang="en-US"/>
        </a:p>
      </dgm:t>
    </dgm:pt>
    <dgm:pt modelId="{BE6146C6-D781-423F-A6F5-99A5EB237538}" type="sibTrans" cxnId="{CFC07617-EB62-4AEB-9A35-77D7AFB28681}">
      <dgm:prSet/>
      <dgm:spPr/>
      <dgm:t>
        <a:bodyPr/>
        <a:lstStyle/>
        <a:p>
          <a:endParaRPr lang="en-US"/>
        </a:p>
      </dgm:t>
    </dgm:pt>
    <dgm:pt modelId="{160A9D4E-6A53-4836-8A22-E3AB1279F843}">
      <dgm:prSet/>
      <dgm:spPr>
        <a:ln>
          <a:solidFill>
            <a:schemeClr val="bg2">
              <a:lumMod val="90000"/>
            </a:schemeClr>
          </a:solidFill>
        </a:ln>
      </dgm:spPr>
      <dgm:t>
        <a:bodyPr/>
        <a:lstStyle/>
        <a:p>
          <a:r>
            <a:rPr lang="en-US" dirty="0"/>
            <a:t>Common Results Accountability Framework</a:t>
          </a:r>
        </a:p>
      </dgm:t>
    </dgm:pt>
    <dgm:pt modelId="{FCE97DD1-70A1-48D3-8E3F-E97774E6BAE2}" type="parTrans" cxnId="{A7D6EF3D-1845-4E56-9FB8-08066E3D558C}">
      <dgm:prSet/>
      <dgm:spPr/>
      <dgm:t>
        <a:bodyPr/>
        <a:lstStyle/>
        <a:p>
          <a:endParaRPr lang="en-US"/>
        </a:p>
      </dgm:t>
    </dgm:pt>
    <dgm:pt modelId="{8E928777-1737-4B64-A535-8BB85ECBA721}" type="sibTrans" cxnId="{A7D6EF3D-1845-4E56-9FB8-08066E3D558C}">
      <dgm:prSet/>
      <dgm:spPr/>
      <dgm:t>
        <a:bodyPr/>
        <a:lstStyle/>
        <a:p>
          <a:endParaRPr lang="en-US"/>
        </a:p>
      </dgm:t>
    </dgm:pt>
    <dgm:pt modelId="{FA3EED9F-1965-457D-B5C3-56AA27C7DD6A}">
      <dgm:prSet/>
      <dgm:spPr>
        <a:ln>
          <a:solidFill>
            <a:schemeClr val="bg2">
              <a:lumMod val="90000"/>
            </a:schemeClr>
          </a:solidFill>
        </a:ln>
      </dgm:spPr>
      <dgm:t>
        <a:bodyPr/>
        <a:lstStyle/>
        <a:p>
          <a:r>
            <a:rPr lang="en-US" dirty="0"/>
            <a:t>Indicators by Key Result Areas</a:t>
          </a:r>
        </a:p>
      </dgm:t>
    </dgm:pt>
    <dgm:pt modelId="{46FC0C08-9569-4487-A25F-523F6A6AC39D}" type="parTrans" cxnId="{9A5870D6-ABAA-4956-85EC-5C2F559807BB}">
      <dgm:prSet/>
      <dgm:spPr/>
      <dgm:t>
        <a:bodyPr/>
        <a:lstStyle/>
        <a:p>
          <a:endParaRPr lang="en-US"/>
        </a:p>
      </dgm:t>
    </dgm:pt>
    <dgm:pt modelId="{30425279-A516-44E2-84CA-9D5515F5A5CE}" type="sibTrans" cxnId="{9A5870D6-ABAA-4956-85EC-5C2F559807BB}">
      <dgm:prSet/>
      <dgm:spPr/>
      <dgm:t>
        <a:bodyPr/>
        <a:lstStyle/>
        <a:p>
          <a:endParaRPr lang="en-US"/>
        </a:p>
      </dgm:t>
    </dgm:pt>
    <dgm:pt modelId="{A672A58C-CF65-4EA3-97FB-0290CA04476C}">
      <dgm:prSet/>
      <dgm:spPr>
        <a:ln>
          <a:solidFill>
            <a:schemeClr val="bg2">
              <a:lumMod val="90000"/>
            </a:schemeClr>
          </a:solidFill>
        </a:ln>
      </dgm:spPr>
      <dgm:t>
        <a:bodyPr/>
        <a:lstStyle/>
        <a:p>
          <a:r>
            <a:rPr lang="en-US" dirty="0"/>
            <a:t>Monitoring and Reporting</a:t>
          </a:r>
        </a:p>
      </dgm:t>
    </dgm:pt>
    <dgm:pt modelId="{9088B035-B945-4C13-9D06-850DFE260FFA}" type="parTrans" cxnId="{4C2EFB1D-B600-492E-A169-AA74623C2313}">
      <dgm:prSet/>
      <dgm:spPr/>
      <dgm:t>
        <a:bodyPr/>
        <a:lstStyle/>
        <a:p>
          <a:endParaRPr lang="en-US"/>
        </a:p>
      </dgm:t>
    </dgm:pt>
    <dgm:pt modelId="{2C5F72A1-486B-47A3-A165-1C88F11AF84B}" type="sibTrans" cxnId="{4C2EFB1D-B600-492E-A169-AA74623C2313}">
      <dgm:prSet/>
      <dgm:spPr/>
      <dgm:t>
        <a:bodyPr/>
        <a:lstStyle/>
        <a:p>
          <a:endParaRPr lang="en-US"/>
        </a:p>
      </dgm:t>
    </dgm:pt>
    <dgm:pt modelId="{F2701C56-0BAF-46E9-9FD4-6A12710E47EA}">
      <dgm:prSet/>
      <dgm:spPr>
        <a:ln>
          <a:solidFill>
            <a:schemeClr val="bg2">
              <a:lumMod val="90000"/>
            </a:schemeClr>
          </a:solidFill>
        </a:ln>
      </dgm:spPr>
      <dgm:t>
        <a:bodyPr/>
        <a:lstStyle/>
        <a:p>
          <a:r>
            <a:rPr lang="en-US" dirty="0"/>
            <a:t>Monitoring and Evaluation Implementation Matrix</a:t>
          </a:r>
        </a:p>
      </dgm:t>
    </dgm:pt>
    <dgm:pt modelId="{53C9588F-BB49-498B-9C50-D0AC2E60138A}" type="parTrans" cxnId="{7D04F320-24B9-4579-80CF-B5D6CAE93306}">
      <dgm:prSet/>
      <dgm:spPr/>
      <dgm:t>
        <a:bodyPr/>
        <a:lstStyle/>
        <a:p>
          <a:endParaRPr lang="en-US"/>
        </a:p>
      </dgm:t>
    </dgm:pt>
    <dgm:pt modelId="{F6F81007-C6EA-474E-B165-DE99A39ABD51}" type="sibTrans" cxnId="{7D04F320-24B9-4579-80CF-B5D6CAE93306}">
      <dgm:prSet/>
      <dgm:spPr/>
      <dgm:t>
        <a:bodyPr/>
        <a:lstStyle/>
        <a:p>
          <a:endParaRPr lang="en-US"/>
        </a:p>
      </dgm:t>
    </dgm:pt>
    <dgm:pt modelId="{0D6B15B5-E090-43D7-85D4-A3DBBD231A67}">
      <dgm:prSet/>
      <dgm:spPr>
        <a:ln>
          <a:solidFill>
            <a:schemeClr val="bg2">
              <a:lumMod val="90000"/>
            </a:schemeClr>
          </a:solidFill>
        </a:ln>
      </dgm:spPr>
      <dgm:t>
        <a:bodyPr/>
        <a:lstStyle/>
        <a:p>
          <a:r>
            <a:rPr lang="en-US" dirty="0"/>
            <a:t>Evaluation</a:t>
          </a:r>
        </a:p>
      </dgm:t>
    </dgm:pt>
    <dgm:pt modelId="{527CFAD4-6768-44E0-86D5-F5C83B6039B4}" type="parTrans" cxnId="{663B1369-C4E7-4C2C-B6FA-BFA644843AC2}">
      <dgm:prSet/>
      <dgm:spPr/>
      <dgm:t>
        <a:bodyPr/>
        <a:lstStyle/>
        <a:p>
          <a:endParaRPr lang="en-US"/>
        </a:p>
      </dgm:t>
    </dgm:pt>
    <dgm:pt modelId="{C70C0008-141C-4666-BB77-5CD5EFA43648}" type="sibTrans" cxnId="{663B1369-C4E7-4C2C-B6FA-BFA644843AC2}">
      <dgm:prSet/>
      <dgm:spPr/>
      <dgm:t>
        <a:bodyPr/>
        <a:lstStyle/>
        <a:p>
          <a:endParaRPr lang="en-US"/>
        </a:p>
      </dgm:t>
    </dgm:pt>
    <dgm:pt modelId="{D2CB728D-678F-42E8-996C-7927B53BBECB}">
      <dgm:prSet/>
      <dgm:spPr>
        <a:ln>
          <a:solidFill>
            <a:schemeClr val="bg2">
              <a:lumMod val="90000"/>
            </a:schemeClr>
          </a:solidFill>
        </a:ln>
      </dgm:spPr>
      <dgm:t>
        <a:bodyPr/>
        <a:lstStyle/>
        <a:p>
          <a:r>
            <a:rPr lang="en-US" dirty="0"/>
            <a:t>Accountability and Learning</a:t>
          </a:r>
        </a:p>
      </dgm:t>
    </dgm:pt>
    <dgm:pt modelId="{9C8C92B2-9454-4048-83D2-AC70AA2F24EF}" type="parTrans" cxnId="{22981131-6599-402B-B564-B69C66320063}">
      <dgm:prSet/>
      <dgm:spPr/>
      <dgm:t>
        <a:bodyPr/>
        <a:lstStyle/>
        <a:p>
          <a:endParaRPr lang="en-US"/>
        </a:p>
      </dgm:t>
    </dgm:pt>
    <dgm:pt modelId="{6F5B4A26-C1C6-4082-BC1E-3762126DBBE7}" type="sibTrans" cxnId="{22981131-6599-402B-B564-B69C66320063}">
      <dgm:prSet/>
      <dgm:spPr/>
      <dgm:t>
        <a:bodyPr/>
        <a:lstStyle/>
        <a:p>
          <a:endParaRPr lang="en-US"/>
        </a:p>
      </dgm:t>
    </dgm:pt>
    <dgm:pt modelId="{13AD9E96-6045-4612-B7BD-95653A654241}">
      <dgm:prSet/>
      <dgm:spPr>
        <a:ln>
          <a:solidFill>
            <a:schemeClr val="bg2">
              <a:lumMod val="90000"/>
            </a:schemeClr>
          </a:solidFill>
        </a:ln>
      </dgm:spPr>
      <dgm:t>
        <a:bodyPr/>
        <a:lstStyle/>
        <a:p>
          <a:r>
            <a:rPr lang="en-US" dirty="0"/>
            <a:t>Operational Research</a:t>
          </a:r>
        </a:p>
      </dgm:t>
    </dgm:pt>
    <dgm:pt modelId="{098B0D9D-F132-409F-80F1-4136B354B390}" type="parTrans" cxnId="{FC9BDD52-026D-4950-9AAA-EA0E21E77F40}">
      <dgm:prSet/>
      <dgm:spPr/>
      <dgm:t>
        <a:bodyPr/>
        <a:lstStyle/>
        <a:p>
          <a:endParaRPr lang="en-US"/>
        </a:p>
      </dgm:t>
    </dgm:pt>
    <dgm:pt modelId="{D5495B5B-83E4-4012-8680-6ADBCC509BCB}" type="sibTrans" cxnId="{FC9BDD52-026D-4950-9AAA-EA0E21E77F40}">
      <dgm:prSet/>
      <dgm:spPr/>
      <dgm:t>
        <a:bodyPr/>
        <a:lstStyle/>
        <a:p>
          <a:endParaRPr lang="en-US"/>
        </a:p>
      </dgm:t>
    </dgm:pt>
    <dgm:pt modelId="{4C4E05E4-6780-4C26-88D3-0E98349DAFA4}">
      <dgm:prSet/>
      <dgm:spPr>
        <a:ln>
          <a:solidFill>
            <a:schemeClr val="bg2">
              <a:lumMod val="90000"/>
            </a:schemeClr>
          </a:solidFill>
        </a:ln>
      </dgm:spPr>
      <dgm:t>
        <a:bodyPr/>
        <a:lstStyle/>
        <a:p>
          <a:r>
            <a:rPr lang="en-US" dirty="0"/>
            <a:t>Research and Learning Implementation Matrix</a:t>
          </a:r>
        </a:p>
      </dgm:t>
    </dgm:pt>
    <dgm:pt modelId="{A7FFAC0D-B711-4057-B59D-24538AB224EA}" type="parTrans" cxnId="{FAE649E6-1832-424F-88A4-9B6B31790868}">
      <dgm:prSet/>
      <dgm:spPr/>
      <dgm:t>
        <a:bodyPr/>
        <a:lstStyle/>
        <a:p>
          <a:endParaRPr lang="en-US"/>
        </a:p>
      </dgm:t>
    </dgm:pt>
    <dgm:pt modelId="{1AD0395D-6D32-4506-A520-CA2A9E81089E}" type="sibTrans" cxnId="{FAE649E6-1832-424F-88A4-9B6B31790868}">
      <dgm:prSet/>
      <dgm:spPr/>
      <dgm:t>
        <a:bodyPr/>
        <a:lstStyle/>
        <a:p>
          <a:endParaRPr lang="en-US"/>
        </a:p>
      </dgm:t>
    </dgm:pt>
    <dgm:pt modelId="{79D6333A-D098-4AA4-B73D-416E91086901}">
      <dgm:prSet custT="1"/>
      <dgm:spPr>
        <a:ln>
          <a:solidFill>
            <a:schemeClr val="bg2">
              <a:lumMod val="90000"/>
            </a:schemeClr>
          </a:solidFill>
        </a:ln>
      </dgm:spPr>
      <dgm:t>
        <a:bodyPr/>
        <a:lstStyle/>
        <a:p>
          <a:r>
            <a:rPr lang="en-US" sz="1600" b="1" dirty="0">
              <a:solidFill>
                <a:srgbClr val="0070C0"/>
              </a:solidFill>
            </a:rPr>
            <a:t>Chapter Four: Implementation Strategy for the M&amp;E Framework</a:t>
          </a:r>
        </a:p>
      </dgm:t>
    </dgm:pt>
    <dgm:pt modelId="{130056A5-0467-4799-95A4-AC8177B2045B}" type="parTrans" cxnId="{221CE232-B1F6-4226-A2EE-62817FAC403A}">
      <dgm:prSet/>
      <dgm:spPr/>
      <dgm:t>
        <a:bodyPr/>
        <a:lstStyle/>
        <a:p>
          <a:endParaRPr lang="en-US"/>
        </a:p>
      </dgm:t>
    </dgm:pt>
    <dgm:pt modelId="{547880E0-BF3C-4FD6-A8AA-86261B561DF4}" type="sibTrans" cxnId="{221CE232-B1F6-4226-A2EE-62817FAC403A}">
      <dgm:prSet/>
      <dgm:spPr/>
      <dgm:t>
        <a:bodyPr/>
        <a:lstStyle/>
        <a:p>
          <a:endParaRPr lang="en-US"/>
        </a:p>
      </dgm:t>
    </dgm:pt>
    <dgm:pt modelId="{A8E75A3B-CA75-4EC8-A2D6-E7A59CB03899}">
      <dgm:prSet/>
      <dgm:spPr>
        <a:ln>
          <a:solidFill>
            <a:schemeClr val="bg2">
              <a:lumMod val="90000"/>
            </a:schemeClr>
          </a:solidFill>
        </a:ln>
      </dgm:spPr>
      <dgm:t>
        <a:bodyPr/>
        <a:lstStyle/>
        <a:p>
          <a:r>
            <a:rPr lang="en-US" dirty="0"/>
            <a:t>Roles and Responsibilities of Stakeholders</a:t>
          </a:r>
        </a:p>
      </dgm:t>
    </dgm:pt>
    <dgm:pt modelId="{51013681-B716-4BB9-8885-97976738B174}" type="parTrans" cxnId="{5A39A60F-ED4D-4C4D-AC12-DD7B702A4E12}">
      <dgm:prSet/>
      <dgm:spPr/>
      <dgm:t>
        <a:bodyPr/>
        <a:lstStyle/>
        <a:p>
          <a:endParaRPr lang="en-US"/>
        </a:p>
      </dgm:t>
    </dgm:pt>
    <dgm:pt modelId="{A6720C10-FBDF-4E51-B805-C0552C03E786}" type="sibTrans" cxnId="{5A39A60F-ED4D-4C4D-AC12-DD7B702A4E12}">
      <dgm:prSet/>
      <dgm:spPr/>
      <dgm:t>
        <a:bodyPr/>
        <a:lstStyle/>
        <a:p>
          <a:endParaRPr lang="en-US"/>
        </a:p>
      </dgm:t>
    </dgm:pt>
    <dgm:pt modelId="{81758948-50C5-4FD6-A427-0F8CC94A9970}">
      <dgm:prSet/>
      <dgm:spPr>
        <a:ln>
          <a:solidFill>
            <a:schemeClr val="bg2">
              <a:lumMod val="90000"/>
            </a:schemeClr>
          </a:solidFill>
        </a:ln>
      </dgm:spPr>
      <dgm:t>
        <a:bodyPr/>
        <a:lstStyle/>
        <a:p>
          <a:r>
            <a:rPr lang="en-US" dirty="0"/>
            <a:t>Technical Coordination Mechanisms</a:t>
          </a:r>
        </a:p>
      </dgm:t>
    </dgm:pt>
    <dgm:pt modelId="{2F5AE561-83DA-4004-8263-60A53408A1B9}" type="parTrans" cxnId="{7DCBEF1E-2F9E-4901-A109-6BC7E7821A85}">
      <dgm:prSet/>
      <dgm:spPr/>
      <dgm:t>
        <a:bodyPr/>
        <a:lstStyle/>
        <a:p>
          <a:endParaRPr lang="en-US"/>
        </a:p>
      </dgm:t>
    </dgm:pt>
    <dgm:pt modelId="{8573AF2F-BBBA-4D59-BC21-26DEB626FFB4}" type="sibTrans" cxnId="{7DCBEF1E-2F9E-4901-A109-6BC7E7821A85}">
      <dgm:prSet/>
      <dgm:spPr/>
      <dgm:t>
        <a:bodyPr/>
        <a:lstStyle/>
        <a:p>
          <a:endParaRPr lang="en-US"/>
        </a:p>
      </dgm:t>
    </dgm:pt>
    <dgm:pt modelId="{A68FAF87-6062-43D9-B7F4-D7E87F114AAB}">
      <dgm:prSet/>
      <dgm:spPr>
        <a:ln>
          <a:solidFill>
            <a:schemeClr val="bg2">
              <a:lumMod val="90000"/>
            </a:schemeClr>
          </a:solidFill>
        </a:ln>
      </dgm:spPr>
      <dgm:t>
        <a:bodyPr/>
        <a:lstStyle/>
        <a:p>
          <a:r>
            <a:rPr lang="en-US" dirty="0"/>
            <a:t>Capacity Development for nutrition information and M&amp;E</a:t>
          </a:r>
        </a:p>
      </dgm:t>
    </dgm:pt>
    <dgm:pt modelId="{303EE466-4D4F-4C0C-B70D-8B76E96F65DF}" type="parTrans" cxnId="{3FC556D3-1BC2-40FC-AF49-226D52597D2C}">
      <dgm:prSet/>
      <dgm:spPr/>
      <dgm:t>
        <a:bodyPr/>
        <a:lstStyle/>
        <a:p>
          <a:endParaRPr lang="en-US"/>
        </a:p>
      </dgm:t>
    </dgm:pt>
    <dgm:pt modelId="{4A27C422-D5A4-4A63-AE02-02978206FA19}" type="sibTrans" cxnId="{3FC556D3-1BC2-40FC-AF49-226D52597D2C}">
      <dgm:prSet/>
      <dgm:spPr/>
      <dgm:t>
        <a:bodyPr/>
        <a:lstStyle/>
        <a:p>
          <a:endParaRPr lang="en-US"/>
        </a:p>
      </dgm:t>
    </dgm:pt>
    <dgm:pt modelId="{921386C9-788D-4446-B2BF-6A7D0CCDF852}">
      <dgm:prSet/>
      <dgm:spPr>
        <a:ln>
          <a:solidFill>
            <a:schemeClr val="bg2">
              <a:lumMod val="90000"/>
            </a:schemeClr>
          </a:solidFill>
        </a:ln>
      </dgm:spPr>
      <dgm:t>
        <a:bodyPr/>
        <a:lstStyle/>
        <a:p>
          <a:r>
            <a:rPr lang="en-US" dirty="0"/>
            <a:t>Data Quality Assurance</a:t>
          </a:r>
        </a:p>
      </dgm:t>
    </dgm:pt>
    <dgm:pt modelId="{EB9C946B-08C5-43EE-9153-4D9B55247381}" type="parTrans" cxnId="{2475D4C1-188F-41F4-BEB1-C697EACC2B47}">
      <dgm:prSet/>
      <dgm:spPr/>
      <dgm:t>
        <a:bodyPr/>
        <a:lstStyle/>
        <a:p>
          <a:endParaRPr lang="en-US"/>
        </a:p>
      </dgm:t>
    </dgm:pt>
    <dgm:pt modelId="{CEC211C4-5CC4-4757-967A-F934D8554445}" type="sibTrans" cxnId="{2475D4C1-188F-41F4-BEB1-C697EACC2B47}">
      <dgm:prSet/>
      <dgm:spPr/>
      <dgm:t>
        <a:bodyPr/>
        <a:lstStyle/>
        <a:p>
          <a:endParaRPr lang="en-US"/>
        </a:p>
      </dgm:t>
    </dgm:pt>
    <dgm:pt modelId="{7E8A1940-CC9C-4889-8B06-73C879C007EA}">
      <dgm:prSet/>
      <dgm:spPr>
        <a:ln>
          <a:solidFill>
            <a:schemeClr val="bg2">
              <a:lumMod val="90000"/>
            </a:schemeClr>
          </a:solidFill>
        </a:ln>
      </dgm:spPr>
      <dgm:t>
        <a:bodyPr/>
        <a:lstStyle/>
        <a:p>
          <a:r>
            <a:rPr lang="en-US" dirty="0"/>
            <a:t>Funding of the M&amp;E system</a:t>
          </a:r>
        </a:p>
      </dgm:t>
    </dgm:pt>
    <dgm:pt modelId="{5D20E454-92D0-4E5A-804E-9AB4C894659D}" type="parTrans" cxnId="{0C5A7A4B-202F-4CFB-9C3B-A8667C06B9C1}">
      <dgm:prSet/>
      <dgm:spPr/>
      <dgm:t>
        <a:bodyPr/>
        <a:lstStyle/>
        <a:p>
          <a:endParaRPr lang="en-US"/>
        </a:p>
      </dgm:t>
    </dgm:pt>
    <dgm:pt modelId="{66D8B225-6AF9-4D73-8A2B-FB515D1F5D44}" type="sibTrans" cxnId="{0C5A7A4B-202F-4CFB-9C3B-A8667C06B9C1}">
      <dgm:prSet/>
      <dgm:spPr/>
      <dgm:t>
        <a:bodyPr/>
        <a:lstStyle/>
        <a:p>
          <a:endParaRPr lang="en-US"/>
        </a:p>
      </dgm:t>
    </dgm:pt>
    <dgm:pt modelId="{7A48275A-3321-4B59-958F-60740392906F}">
      <dgm:prSet/>
      <dgm:spPr>
        <a:ln>
          <a:solidFill>
            <a:schemeClr val="bg2">
              <a:lumMod val="90000"/>
            </a:schemeClr>
          </a:solidFill>
        </a:ln>
      </dgm:spPr>
      <dgm:t>
        <a:bodyPr/>
        <a:lstStyle/>
        <a:p>
          <a:r>
            <a:rPr lang="en-US" dirty="0"/>
            <a:t>Accountability: Feedback and Response mechanisms</a:t>
          </a:r>
        </a:p>
      </dgm:t>
    </dgm:pt>
    <dgm:pt modelId="{017DB6F5-D889-4972-83F5-9590408D0B08}" type="parTrans" cxnId="{CBFEAD97-752A-414C-80D6-D67637C51D1B}">
      <dgm:prSet/>
      <dgm:spPr/>
      <dgm:t>
        <a:bodyPr/>
        <a:lstStyle/>
        <a:p>
          <a:endParaRPr lang="en-US"/>
        </a:p>
      </dgm:t>
    </dgm:pt>
    <dgm:pt modelId="{DC6C82E1-7377-4ECB-B780-8C2B5C91F968}" type="sibTrans" cxnId="{CBFEAD97-752A-414C-80D6-D67637C51D1B}">
      <dgm:prSet/>
      <dgm:spPr/>
      <dgm:t>
        <a:bodyPr/>
        <a:lstStyle/>
        <a:p>
          <a:endParaRPr lang="en-US"/>
        </a:p>
      </dgm:t>
    </dgm:pt>
    <dgm:pt modelId="{C8C5CD34-FB2F-4DF3-A30E-518621C831CD}">
      <dgm:prSet/>
      <dgm:spPr>
        <a:ln>
          <a:solidFill>
            <a:schemeClr val="bg2">
              <a:lumMod val="90000"/>
            </a:schemeClr>
          </a:solidFill>
        </a:ln>
      </dgm:spPr>
      <dgm:t>
        <a:bodyPr/>
        <a:lstStyle/>
        <a:p>
          <a:r>
            <a:rPr lang="en-US" dirty="0"/>
            <a:t>Updating of the Framework</a:t>
          </a:r>
        </a:p>
      </dgm:t>
    </dgm:pt>
    <dgm:pt modelId="{5238CE20-EA7C-48F8-97DD-96CA7E17D5F2}" type="parTrans" cxnId="{A007880A-64C6-40A8-91B9-93F3F0338403}">
      <dgm:prSet/>
      <dgm:spPr/>
      <dgm:t>
        <a:bodyPr/>
        <a:lstStyle/>
        <a:p>
          <a:endParaRPr lang="en-US"/>
        </a:p>
      </dgm:t>
    </dgm:pt>
    <dgm:pt modelId="{AA0EFFC3-E710-4345-A29B-652D5687FE70}" type="sibTrans" cxnId="{A007880A-64C6-40A8-91B9-93F3F0338403}">
      <dgm:prSet/>
      <dgm:spPr/>
      <dgm:t>
        <a:bodyPr/>
        <a:lstStyle/>
        <a:p>
          <a:endParaRPr lang="en-US"/>
        </a:p>
      </dgm:t>
    </dgm:pt>
    <dgm:pt modelId="{6E8D2C65-7659-466B-8AC1-1A96BB894E73}" type="pres">
      <dgm:prSet presAssocID="{AA6314C8-47CB-4276-975A-7DA294CBE97A}" presName="Name0" presStyleCnt="0">
        <dgm:presLayoutVars>
          <dgm:dir/>
          <dgm:animLvl val="lvl"/>
          <dgm:resizeHandles val="exact"/>
        </dgm:presLayoutVars>
      </dgm:prSet>
      <dgm:spPr/>
      <dgm:t>
        <a:bodyPr/>
        <a:lstStyle/>
        <a:p>
          <a:endParaRPr lang="en-US"/>
        </a:p>
      </dgm:t>
    </dgm:pt>
    <dgm:pt modelId="{91D93F29-0850-414E-B0D1-9AE343D72DF3}" type="pres">
      <dgm:prSet presAssocID="{13D0E151-1E61-4BB9-9555-9DDF093BA8B2}" presName="composite" presStyleCnt="0"/>
      <dgm:spPr/>
    </dgm:pt>
    <dgm:pt modelId="{DE0AD298-1A1B-4F72-B973-9E99B5A7ED65}" type="pres">
      <dgm:prSet presAssocID="{13D0E151-1E61-4BB9-9555-9DDF093BA8B2}" presName="parTx" presStyleLbl="alignNode1" presStyleIdx="0" presStyleCnt="2" custLinFactNeighborY="-40027">
        <dgm:presLayoutVars>
          <dgm:chMax val="0"/>
          <dgm:chPref val="0"/>
          <dgm:bulletEnabled val="1"/>
        </dgm:presLayoutVars>
      </dgm:prSet>
      <dgm:spPr/>
      <dgm:t>
        <a:bodyPr/>
        <a:lstStyle/>
        <a:p>
          <a:endParaRPr lang="en-US"/>
        </a:p>
      </dgm:t>
    </dgm:pt>
    <dgm:pt modelId="{8D60831B-05CB-436D-9DA5-1DC06E8AB275}" type="pres">
      <dgm:prSet presAssocID="{13D0E151-1E61-4BB9-9555-9DDF093BA8B2}" presName="desTx" presStyleLbl="alignAccFollowNode1" presStyleIdx="0" presStyleCnt="2">
        <dgm:presLayoutVars>
          <dgm:bulletEnabled val="1"/>
        </dgm:presLayoutVars>
      </dgm:prSet>
      <dgm:spPr/>
      <dgm:t>
        <a:bodyPr/>
        <a:lstStyle/>
        <a:p>
          <a:endParaRPr lang="en-US"/>
        </a:p>
      </dgm:t>
    </dgm:pt>
    <dgm:pt modelId="{073505D0-76E5-4096-82E8-4DEBF211CA4A}" type="pres">
      <dgm:prSet presAssocID="{BE6146C6-D781-423F-A6F5-99A5EB237538}" presName="space" presStyleCnt="0"/>
      <dgm:spPr/>
    </dgm:pt>
    <dgm:pt modelId="{B2CA470A-DA79-48F5-8FE1-932B8D7FB28D}" type="pres">
      <dgm:prSet presAssocID="{79D6333A-D098-4AA4-B73D-416E91086901}" presName="composite" presStyleCnt="0"/>
      <dgm:spPr/>
    </dgm:pt>
    <dgm:pt modelId="{7B7205E1-BFE4-4E7D-871E-CE7DDFF2D73C}" type="pres">
      <dgm:prSet presAssocID="{79D6333A-D098-4AA4-B73D-416E91086901}" presName="parTx" presStyleLbl="alignNode1" presStyleIdx="1" presStyleCnt="2" custLinFactNeighborX="1603" custLinFactNeighborY="-21298">
        <dgm:presLayoutVars>
          <dgm:chMax val="0"/>
          <dgm:chPref val="0"/>
          <dgm:bulletEnabled val="1"/>
        </dgm:presLayoutVars>
      </dgm:prSet>
      <dgm:spPr/>
      <dgm:t>
        <a:bodyPr/>
        <a:lstStyle/>
        <a:p>
          <a:endParaRPr lang="en-US"/>
        </a:p>
      </dgm:t>
    </dgm:pt>
    <dgm:pt modelId="{23892DCC-E143-442E-8BA7-96A72641C67F}" type="pres">
      <dgm:prSet presAssocID="{79D6333A-D098-4AA4-B73D-416E91086901}" presName="desTx" presStyleLbl="alignAccFollowNode1" presStyleIdx="1" presStyleCnt="2">
        <dgm:presLayoutVars>
          <dgm:bulletEnabled val="1"/>
        </dgm:presLayoutVars>
      </dgm:prSet>
      <dgm:spPr/>
      <dgm:t>
        <a:bodyPr/>
        <a:lstStyle/>
        <a:p>
          <a:endParaRPr lang="en-US"/>
        </a:p>
      </dgm:t>
    </dgm:pt>
  </dgm:ptLst>
  <dgm:cxnLst>
    <dgm:cxn modelId="{2A3CF877-1A09-4FDC-8D43-987D34736BFB}" type="presOf" srcId="{7E8A1940-CC9C-4889-8B06-73C879C007EA}" destId="{23892DCC-E143-442E-8BA7-96A72641C67F}" srcOrd="0" destOrd="4" presId="urn:microsoft.com/office/officeart/2005/8/layout/hList1"/>
    <dgm:cxn modelId="{7B914216-6C46-4D0C-ADFD-32DE153B4AA1}" type="presOf" srcId="{F2701C56-0BAF-46E9-9FD4-6A12710E47EA}" destId="{8D60831B-05CB-436D-9DA5-1DC06E8AB275}" srcOrd="0" destOrd="3" presId="urn:microsoft.com/office/officeart/2005/8/layout/hList1"/>
    <dgm:cxn modelId="{C9717D76-ED57-42C2-90FE-4208C59BD616}" type="presOf" srcId="{A68FAF87-6062-43D9-B7F4-D7E87F114AAB}" destId="{23892DCC-E143-442E-8BA7-96A72641C67F}" srcOrd="0" destOrd="2" presId="urn:microsoft.com/office/officeart/2005/8/layout/hList1"/>
    <dgm:cxn modelId="{663B1369-C4E7-4C2C-B6FA-BFA644843AC2}" srcId="{13D0E151-1E61-4BB9-9555-9DDF093BA8B2}" destId="{0D6B15B5-E090-43D7-85D4-A3DBBD231A67}" srcOrd="4" destOrd="0" parTransId="{527CFAD4-6768-44E0-86D5-F5C83B6039B4}" sibTransId="{C70C0008-141C-4666-BB77-5CD5EFA43648}"/>
    <dgm:cxn modelId="{1919E024-6876-4740-865D-0899A1074CEE}" type="presOf" srcId="{13D0E151-1E61-4BB9-9555-9DDF093BA8B2}" destId="{DE0AD298-1A1B-4F72-B973-9E99B5A7ED65}" srcOrd="0" destOrd="0" presId="urn:microsoft.com/office/officeart/2005/8/layout/hList1"/>
    <dgm:cxn modelId="{A7D6EF3D-1845-4E56-9FB8-08066E3D558C}" srcId="{13D0E151-1E61-4BB9-9555-9DDF093BA8B2}" destId="{160A9D4E-6A53-4836-8A22-E3AB1279F843}" srcOrd="0" destOrd="0" parTransId="{FCE97DD1-70A1-48D3-8E3F-E97774E6BAE2}" sibTransId="{8E928777-1737-4B64-A535-8BB85ECBA721}"/>
    <dgm:cxn modelId="{20299E71-2209-4881-899E-8CC3686F1E1C}" type="presOf" srcId="{81758948-50C5-4FD6-A427-0F8CC94A9970}" destId="{23892DCC-E143-442E-8BA7-96A72641C67F}" srcOrd="0" destOrd="1" presId="urn:microsoft.com/office/officeart/2005/8/layout/hList1"/>
    <dgm:cxn modelId="{4C2EFB1D-B600-492E-A169-AA74623C2313}" srcId="{13D0E151-1E61-4BB9-9555-9DDF093BA8B2}" destId="{A672A58C-CF65-4EA3-97FB-0290CA04476C}" srcOrd="2" destOrd="0" parTransId="{9088B035-B945-4C13-9D06-850DFE260FFA}" sibTransId="{2C5F72A1-486B-47A3-A165-1C88F11AF84B}"/>
    <dgm:cxn modelId="{22981131-6599-402B-B564-B69C66320063}" srcId="{13D0E151-1E61-4BB9-9555-9DDF093BA8B2}" destId="{D2CB728D-678F-42E8-996C-7927B53BBECB}" srcOrd="5" destOrd="0" parTransId="{9C8C92B2-9454-4048-83D2-AC70AA2F24EF}" sibTransId="{6F5B4A26-C1C6-4082-BC1E-3762126DBBE7}"/>
    <dgm:cxn modelId="{FC9BDD52-026D-4950-9AAA-EA0E21E77F40}" srcId="{13D0E151-1E61-4BB9-9555-9DDF093BA8B2}" destId="{13AD9E96-6045-4612-B7BD-95653A654241}" srcOrd="6" destOrd="0" parTransId="{098B0D9D-F132-409F-80F1-4136B354B390}" sibTransId="{D5495B5B-83E4-4012-8680-6ADBCC509BCB}"/>
    <dgm:cxn modelId="{5A39A60F-ED4D-4C4D-AC12-DD7B702A4E12}" srcId="{79D6333A-D098-4AA4-B73D-416E91086901}" destId="{A8E75A3B-CA75-4EC8-A2D6-E7A59CB03899}" srcOrd="0" destOrd="0" parTransId="{51013681-B716-4BB9-8885-97976738B174}" sibTransId="{A6720C10-FBDF-4E51-B805-C0552C03E786}"/>
    <dgm:cxn modelId="{7DCBEF1E-2F9E-4901-A109-6BC7E7821A85}" srcId="{79D6333A-D098-4AA4-B73D-416E91086901}" destId="{81758948-50C5-4FD6-A427-0F8CC94A9970}" srcOrd="1" destOrd="0" parTransId="{2F5AE561-83DA-4004-8263-60A53408A1B9}" sibTransId="{8573AF2F-BBBA-4D59-BC21-26DEB626FFB4}"/>
    <dgm:cxn modelId="{0C5A7A4B-202F-4CFB-9C3B-A8667C06B9C1}" srcId="{79D6333A-D098-4AA4-B73D-416E91086901}" destId="{7E8A1940-CC9C-4889-8B06-73C879C007EA}" srcOrd="4" destOrd="0" parTransId="{5D20E454-92D0-4E5A-804E-9AB4C894659D}" sibTransId="{66D8B225-6AF9-4D73-8A2B-FB515D1F5D44}"/>
    <dgm:cxn modelId="{9A5870D6-ABAA-4956-85EC-5C2F559807BB}" srcId="{13D0E151-1E61-4BB9-9555-9DDF093BA8B2}" destId="{FA3EED9F-1965-457D-B5C3-56AA27C7DD6A}" srcOrd="1" destOrd="0" parTransId="{46FC0C08-9569-4487-A25F-523F6A6AC39D}" sibTransId="{30425279-A516-44E2-84CA-9D5515F5A5CE}"/>
    <dgm:cxn modelId="{283B7D85-B4F3-4A35-BAAE-BF5AEE5E0F2A}" type="presOf" srcId="{13AD9E96-6045-4612-B7BD-95653A654241}" destId="{8D60831B-05CB-436D-9DA5-1DC06E8AB275}" srcOrd="0" destOrd="6" presId="urn:microsoft.com/office/officeart/2005/8/layout/hList1"/>
    <dgm:cxn modelId="{CBFEAD97-752A-414C-80D6-D67637C51D1B}" srcId="{79D6333A-D098-4AA4-B73D-416E91086901}" destId="{7A48275A-3321-4B59-958F-60740392906F}" srcOrd="5" destOrd="0" parTransId="{017DB6F5-D889-4972-83F5-9590408D0B08}" sibTransId="{DC6C82E1-7377-4ECB-B780-8C2B5C91F968}"/>
    <dgm:cxn modelId="{CFC07617-EB62-4AEB-9A35-77D7AFB28681}" srcId="{AA6314C8-47CB-4276-975A-7DA294CBE97A}" destId="{13D0E151-1E61-4BB9-9555-9DDF093BA8B2}" srcOrd="0" destOrd="0" parTransId="{84154CE3-737F-4FDD-B296-7E6F35F55F05}" sibTransId="{BE6146C6-D781-423F-A6F5-99A5EB237538}"/>
    <dgm:cxn modelId="{C4BAFD0F-35B0-4208-92A3-5B0C61C5C732}" type="presOf" srcId="{D2CB728D-678F-42E8-996C-7927B53BBECB}" destId="{8D60831B-05CB-436D-9DA5-1DC06E8AB275}" srcOrd="0" destOrd="5" presId="urn:microsoft.com/office/officeart/2005/8/layout/hList1"/>
    <dgm:cxn modelId="{7B87FA67-4ACE-4BF2-81A9-C6844438B4CC}" type="presOf" srcId="{FA3EED9F-1965-457D-B5C3-56AA27C7DD6A}" destId="{8D60831B-05CB-436D-9DA5-1DC06E8AB275}" srcOrd="0" destOrd="1" presId="urn:microsoft.com/office/officeart/2005/8/layout/hList1"/>
    <dgm:cxn modelId="{E733CBB1-738E-4CA3-A233-A97E26048DAA}" type="presOf" srcId="{AA6314C8-47CB-4276-975A-7DA294CBE97A}" destId="{6E8D2C65-7659-466B-8AC1-1A96BB894E73}" srcOrd="0" destOrd="0" presId="urn:microsoft.com/office/officeart/2005/8/layout/hList1"/>
    <dgm:cxn modelId="{8BC3145A-C9D8-457A-858B-D89E68668281}" type="presOf" srcId="{7A48275A-3321-4B59-958F-60740392906F}" destId="{23892DCC-E143-442E-8BA7-96A72641C67F}" srcOrd="0" destOrd="5" presId="urn:microsoft.com/office/officeart/2005/8/layout/hList1"/>
    <dgm:cxn modelId="{DF6C48B8-1575-469D-9E8B-1E3705C0EAD4}" type="presOf" srcId="{0D6B15B5-E090-43D7-85D4-A3DBBD231A67}" destId="{8D60831B-05CB-436D-9DA5-1DC06E8AB275}" srcOrd="0" destOrd="4" presId="urn:microsoft.com/office/officeart/2005/8/layout/hList1"/>
    <dgm:cxn modelId="{8B9F4980-BDD9-4A73-808E-7F3E7F6A5918}" type="presOf" srcId="{C8C5CD34-FB2F-4DF3-A30E-518621C831CD}" destId="{23892DCC-E143-442E-8BA7-96A72641C67F}" srcOrd="0" destOrd="6" presId="urn:microsoft.com/office/officeart/2005/8/layout/hList1"/>
    <dgm:cxn modelId="{3FC556D3-1BC2-40FC-AF49-226D52597D2C}" srcId="{79D6333A-D098-4AA4-B73D-416E91086901}" destId="{A68FAF87-6062-43D9-B7F4-D7E87F114AAB}" srcOrd="2" destOrd="0" parTransId="{303EE466-4D4F-4C0C-B70D-8B76E96F65DF}" sibTransId="{4A27C422-D5A4-4A63-AE02-02978206FA19}"/>
    <dgm:cxn modelId="{7D04F320-24B9-4579-80CF-B5D6CAE93306}" srcId="{13D0E151-1E61-4BB9-9555-9DDF093BA8B2}" destId="{F2701C56-0BAF-46E9-9FD4-6A12710E47EA}" srcOrd="3" destOrd="0" parTransId="{53C9588F-BB49-498B-9C50-D0AC2E60138A}" sibTransId="{F6F81007-C6EA-474E-B165-DE99A39ABD51}"/>
    <dgm:cxn modelId="{4B08D299-87DA-4548-91A3-015CF4A6108C}" type="presOf" srcId="{A8E75A3B-CA75-4EC8-A2D6-E7A59CB03899}" destId="{23892DCC-E143-442E-8BA7-96A72641C67F}" srcOrd="0" destOrd="0" presId="urn:microsoft.com/office/officeart/2005/8/layout/hList1"/>
    <dgm:cxn modelId="{1E364CF5-1FAC-4957-BE5C-1AE365661D34}" type="presOf" srcId="{A672A58C-CF65-4EA3-97FB-0290CA04476C}" destId="{8D60831B-05CB-436D-9DA5-1DC06E8AB275}" srcOrd="0" destOrd="2" presId="urn:microsoft.com/office/officeart/2005/8/layout/hList1"/>
    <dgm:cxn modelId="{218F24B2-8B45-434D-B6B8-4F8B98BD8C53}" type="presOf" srcId="{921386C9-788D-4446-B2BF-6A7D0CCDF852}" destId="{23892DCC-E143-442E-8BA7-96A72641C67F}" srcOrd="0" destOrd="3" presId="urn:microsoft.com/office/officeart/2005/8/layout/hList1"/>
    <dgm:cxn modelId="{DD9E5808-6829-4461-A934-E0C8F664D965}" type="presOf" srcId="{4C4E05E4-6780-4C26-88D3-0E98349DAFA4}" destId="{8D60831B-05CB-436D-9DA5-1DC06E8AB275}" srcOrd="0" destOrd="7" presId="urn:microsoft.com/office/officeart/2005/8/layout/hList1"/>
    <dgm:cxn modelId="{8E4208E9-115F-4904-BD35-5602D3CFE4CD}" type="presOf" srcId="{79D6333A-D098-4AA4-B73D-416E91086901}" destId="{7B7205E1-BFE4-4E7D-871E-CE7DDFF2D73C}" srcOrd="0" destOrd="0" presId="urn:microsoft.com/office/officeart/2005/8/layout/hList1"/>
    <dgm:cxn modelId="{A007880A-64C6-40A8-91B9-93F3F0338403}" srcId="{79D6333A-D098-4AA4-B73D-416E91086901}" destId="{C8C5CD34-FB2F-4DF3-A30E-518621C831CD}" srcOrd="6" destOrd="0" parTransId="{5238CE20-EA7C-48F8-97DD-96CA7E17D5F2}" sibTransId="{AA0EFFC3-E710-4345-A29B-652D5687FE70}"/>
    <dgm:cxn modelId="{2475D4C1-188F-41F4-BEB1-C697EACC2B47}" srcId="{79D6333A-D098-4AA4-B73D-416E91086901}" destId="{921386C9-788D-4446-B2BF-6A7D0CCDF852}" srcOrd="3" destOrd="0" parTransId="{EB9C946B-08C5-43EE-9153-4D9B55247381}" sibTransId="{CEC211C4-5CC4-4757-967A-F934D8554445}"/>
    <dgm:cxn modelId="{FAE649E6-1832-424F-88A4-9B6B31790868}" srcId="{13D0E151-1E61-4BB9-9555-9DDF093BA8B2}" destId="{4C4E05E4-6780-4C26-88D3-0E98349DAFA4}" srcOrd="7" destOrd="0" parTransId="{A7FFAC0D-B711-4057-B59D-24538AB224EA}" sibTransId="{1AD0395D-6D32-4506-A520-CA2A9E81089E}"/>
    <dgm:cxn modelId="{221CE232-B1F6-4226-A2EE-62817FAC403A}" srcId="{AA6314C8-47CB-4276-975A-7DA294CBE97A}" destId="{79D6333A-D098-4AA4-B73D-416E91086901}" srcOrd="1" destOrd="0" parTransId="{130056A5-0467-4799-95A4-AC8177B2045B}" sibTransId="{547880E0-BF3C-4FD6-A8AA-86261B561DF4}"/>
    <dgm:cxn modelId="{F365A844-E99C-4910-9B67-59BF2634DDDD}" type="presOf" srcId="{160A9D4E-6A53-4836-8A22-E3AB1279F843}" destId="{8D60831B-05CB-436D-9DA5-1DC06E8AB275}" srcOrd="0" destOrd="0" presId="urn:microsoft.com/office/officeart/2005/8/layout/hList1"/>
    <dgm:cxn modelId="{D06C3D4B-7D9E-4C61-A9E3-0DAD42A3DA74}" type="presParOf" srcId="{6E8D2C65-7659-466B-8AC1-1A96BB894E73}" destId="{91D93F29-0850-414E-B0D1-9AE343D72DF3}" srcOrd="0" destOrd="0" presId="urn:microsoft.com/office/officeart/2005/8/layout/hList1"/>
    <dgm:cxn modelId="{F249C11B-3A32-4FDC-8976-7BF6339A17D1}" type="presParOf" srcId="{91D93F29-0850-414E-B0D1-9AE343D72DF3}" destId="{DE0AD298-1A1B-4F72-B973-9E99B5A7ED65}" srcOrd="0" destOrd="0" presId="urn:microsoft.com/office/officeart/2005/8/layout/hList1"/>
    <dgm:cxn modelId="{3B08FC8A-C7E4-4786-A42E-117152129DCE}" type="presParOf" srcId="{91D93F29-0850-414E-B0D1-9AE343D72DF3}" destId="{8D60831B-05CB-436D-9DA5-1DC06E8AB275}" srcOrd="1" destOrd="0" presId="urn:microsoft.com/office/officeart/2005/8/layout/hList1"/>
    <dgm:cxn modelId="{E8799B42-9D88-4AA2-B095-1582B230CD27}" type="presParOf" srcId="{6E8D2C65-7659-466B-8AC1-1A96BB894E73}" destId="{073505D0-76E5-4096-82E8-4DEBF211CA4A}" srcOrd="1" destOrd="0" presId="urn:microsoft.com/office/officeart/2005/8/layout/hList1"/>
    <dgm:cxn modelId="{955B0468-24E7-4B22-9D87-7A66914A0CBA}" type="presParOf" srcId="{6E8D2C65-7659-466B-8AC1-1A96BB894E73}" destId="{B2CA470A-DA79-48F5-8FE1-932B8D7FB28D}" srcOrd="2" destOrd="0" presId="urn:microsoft.com/office/officeart/2005/8/layout/hList1"/>
    <dgm:cxn modelId="{854A4D3B-6956-452A-BC9A-5FEE8AAC1036}" type="presParOf" srcId="{B2CA470A-DA79-48F5-8FE1-932B8D7FB28D}" destId="{7B7205E1-BFE4-4E7D-871E-CE7DDFF2D73C}" srcOrd="0" destOrd="0" presId="urn:microsoft.com/office/officeart/2005/8/layout/hList1"/>
    <dgm:cxn modelId="{237CF4BA-3ED8-41C7-86FD-335CFF5C2DF7}" type="presParOf" srcId="{B2CA470A-DA79-48F5-8FE1-932B8D7FB28D}" destId="{23892DCC-E143-442E-8BA7-96A72641C67F}" srcOrd="1" destOrd="0" presId="urn:microsoft.com/office/officeart/2005/8/layout/hList1"/>
  </dgm:cxnLst>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87806D-7CE3-454C-A8C4-41245720880B}"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72CB105A-7A1E-4F94-A317-C4DA4FDE9D51}">
      <dgm:prSet custT="1"/>
      <dgm:spPr>
        <a:ln>
          <a:solidFill>
            <a:schemeClr val="bg1">
              <a:lumMod val="95000"/>
            </a:schemeClr>
          </a:solidFill>
        </a:ln>
      </dgm:spPr>
      <dgm:t>
        <a:bodyPr/>
        <a:lstStyle/>
        <a:p>
          <a:r>
            <a:rPr lang="en-US" sz="2000" dirty="0"/>
            <a:t>Associated indicators and toolkits: identified performance indicators with clear definitions, thresholds, milestones, data collections methods, and frequency of collection </a:t>
          </a:r>
        </a:p>
      </dgm:t>
    </dgm:pt>
    <dgm:pt modelId="{7085B5F3-A776-4364-B550-70421CDDE941}" type="parTrans" cxnId="{B2FF4A8D-A9B7-474C-B7AD-991056B289D7}">
      <dgm:prSet/>
      <dgm:spPr/>
      <dgm:t>
        <a:bodyPr/>
        <a:lstStyle/>
        <a:p>
          <a:endParaRPr lang="en-US" sz="2000"/>
        </a:p>
      </dgm:t>
    </dgm:pt>
    <dgm:pt modelId="{1BCBF864-85C2-4361-8CDC-677BEC692F83}" type="sibTrans" cxnId="{B2FF4A8D-A9B7-474C-B7AD-991056B289D7}">
      <dgm:prSet/>
      <dgm:spPr/>
      <dgm:t>
        <a:bodyPr/>
        <a:lstStyle/>
        <a:p>
          <a:endParaRPr lang="en-US" sz="2000"/>
        </a:p>
      </dgm:t>
    </dgm:pt>
    <dgm:pt modelId="{F3DE1664-CDE1-433C-A14D-C2E23D016778}">
      <dgm:prSet custT="1"/>
      <dgm:spPr>
        <a:ln>
          <a:solidFill>
            <a:schemeClr val="bg1">
              <a:lumMod val="95000"/>
            </a:schemeClr>
          </a:solidFill>
        </a:ln>
      </dgm:spPr>
      <dgm:t>
        <a:bodyPr/>
        <a:lstStyle/>
        <a:p>
          <a:r>
            <a:rPr lang="en-US" sz="2000" dirty="0"/>
            <a:t>A harmonized approach and understanding of nutrition M&amp;E</a:t>
          </a:r>
        </a:p>
      </dgm:t>
    </dgm:pt>
    <dgm:pt modelId="{F86884DD-71DF-4DEE-A2DB-D7391054F0A6}" type="parTrans" cxnId="{933E484B-D349-425C-B168-CB51E75BC8FC}">
      <dgm:prSet/>
      <dgm:spPr/>
      <dgm:t>
        <a:bodyPr/>
        <a:lstStyle/>
        <a:p>
          <a:endParaRPr lang="en-US" sz="2000"/>
        </a:p>
      </dgm:t>
    </dgm:pt>
    <dgm:pt modelId="{BB2C0C0E-8A47-43E5-BB0E-EF1B5847E5E1}" type="sibTrans" cxnId="{933E484B-D349-425C-B168-CB51E75BC8FC}">
      <dgm:prSet/>
      <dgm:spPr/>
      <dgm:t>
        <a:bodyPr/>
        <a:lstStyle/>
        <a:p>
          <a:endParaRPr lang="en-US" sz="2000"/>
        </a:p>
      </dgm:t>
    </dgm:pt>
    <dgm:pt modelId="{8D455BC0-97F4-4FE5-9E67-204D9D2962ED}">
      <dgm:prSet custT="1"/>
      <dgm:spPr>
        <a:solidFill>
          <a:schemeClr val="accent6"/>
        </a:solidFill>
        <a:ln>
          <a:solidFill>
            <a:schemeClr val="bg1">
              <a:lumMod val="95000"/>
            </a:schemeClr>
          </a:solidFill>
        </a:ln>
      </dgm:spPr>
      <dgm:t>
        <a:bodyPr/>
        <a:lstStyle/>
        <a:p>
          <a:r>
            <a:rPr lang="en-US" sz="2200" dirty="0"/>
            <a:t>M&amp;E framework serves as a plan for monitoring and evaluation and clarifies</a:t>
          </a:r>
          <a:r>
            <a:rPr lang="en-US" sz="2000" dirty="0"/>
            <a:t>:</a:t>
          </a:r>
        </a:p>
      </dgm:t>
    </dgm:pt>
    <dgm:pt modelId="{EC26D028-D9BE-43EE-B2F0-817DA44A84EA}" type="parTrans" cxnId="{29DFA3E3-8C92-4379-94D7-F306C20D8CC9}">
      <dgm:prSet/>
      <dgm:spPr/>
      <dgm:t>
        <a:bodyPr/>
        <a:lstStyle/>
        <a:p>
          <a:endParaRPr lang="en-US" sz="2000"/>
        </a:p>
      </dgm:t>
    </dgm:pt>
    <dgm:pt modelId="{E9853BA1-FCBD-4F0A-BD77-A6A10C92C888}" type="sibTrans" cxnId="{29DFA3E3-8C92-4379-94D7-F306C20D8CC9}">
      <dgm:prSet/>
      <dgm:spPr/>
      <dgm:t>
        <a:bodyPr/>
        <a:lstStyle/>
        <a:p>
          <a:endParaRPr lang="en-US" sz="2000"/>
        </a:p>
      </dgm:t>
    </dgm:pt>
    <dgm:pt modelId="{899BD77E-CDF4-433D-B555-59CFA52873A0}">
      <dgm:prSet custT="1"/>
      <dgm:spPr>
        <a:ln>
          <a:solidFill>
            <a:schemeClr val="bg1">
              <a:lumMod val="95000"/>
            </a:schemeClr>
          </a:solidFill>
        </a:ln>
      </dgm:spPr>
      <dgm:t>
        <a:bodyPr/>
        <a:lstStyle/>
        <a:p>
          <a:r>
            <a:rPr lang="en-US" sz="2000" dirty="0"/>
            <a:t>A comprehensive M&amp;E guidance</a:t>
          </a:r>
          <a:endParaRPr lang="en-US" sz="1000" dirty="0"/>
        </a:p>
      </dgm:t>
    </dgm:pt>
    <dgm:pt modelId="{3C5625DF-C96F-4A81-A43A-41B6EC06E2C6}" type="parTrans" cxnId="{D11C9318-E10A-488B-926C-FBCD83702FFD}">
      <dgm:prSet/>
      <dgm:spPr/>
      <dgm:t>
        <a:bodyPr/>
        <a:lstStyle/>
        <a:p>
          <a:endParaRPr lang="en-US"/>
        </a:p>
      </dgm:t>
    </dgm:pt>
    <dgm:pt modelId="{B95E8763-AA5C-4C53-99EA-331241C61AC6}" type="sibTrans" cxnId="{D11C9318-E10A-488B-926C-FBCD83702FFD}">
      <dgm:prSet/>
      <dgm:spPr/>
      <dgm:t>
        <a:bodyPr/>
        <a:lstStyle/>
        <a:p>
          <a:endParaRPr lang="en-US"/>
        </a:p>
      </dgm:t>
    </dgm:pt>
    <dgm:pt modelId="{9809FFD4-4A0A-425C-8D06-B69C6FCF1DD4}">
      <dgm:prSet custT="1"/>
      <dgm:spPr>
        <a:solidFill>
          <a:schemeClr val="accent6"/>
        </a:solidFill>
      </dgm:spPr>
      <dgm:t>
        <a:bodyPr/>
        <a:lstStyle/>
        <a:p>
          <a:r>
            <a:rPr lang="en-US" sz="2200" dirty="0"/>
            <a:t>The framework puts in place:</a:t>
          </a:r>
        </a:p>
      </dgm:t>
    </dgm:pt>
    <dgm:pt modelId="{C641A367-96AF-4A66-9497-6894B9021BC4}" type="sibTrans" cxnId="{BD3BC84B-A1AC-4879-BE36-20CAA199BBC0}">
      <dgm:prSet/>
      <dgm:spPr/>
      <dgm:t>
        <a:bodyPr/>
        <a:lstStyle/>
        <a:p>
          <a:endParaRPr lang="en-US" sz="2000"/>
        </a:p>
      </dgm:t>
    </dgm:pt>
    <dgm:pt modelId="{A8380DD6-0551-44D4-A6EF-2B2BFEE363BC}" type="parTrans" cxnId="{BD3BC84B-A1AC-4879-BE36-20CAA199BBC0}">
      <dgm:prSet/>
      <dgm:spPr/>
      <dgm:t>
        <a:bodyPr/>
        <a:lstStyle/>
        <a:p>
          <a:endParaRPr lang="en-US" sz="2000"/>
        </a:p>
      </dgm:t>
    </dgm:pt>
    <dgm:pt modelId="{53AB0A9E-A495-4DFA-82B9-BB4ED985014A}">
      <dgm:prSet custT="1"/>
      <dgm:spPr>
        <a:ln>
          <a:solidFill>
            <a:schemeClr val="bg1">
              <a:lumMod val="95000"/>
            </a:schemeClr>
          </a:solidFill>
        </a:ln>
      </dgm:spPr>
      <dgm:t>
        <a:bodyPr/>
        <a:lstStyle/>
        <a:p>
          <a:endParaRPr lang="en-US" sz="2400" dirty="0"/>
        </a:p>
      </dgm:t>
    </dgm:pt>
    <dgm:pt modelId="{0A336D7D-BECD-4955-BA47-1A5795C1218D}" type="sibTrans" cxnId="{91518DBE-22DB-4C20-A48B-647828EC73D8}">
      <dgm:prSet/>
      <dgm:spPr/>
      <dgm:t>
        <a:bodyPr/>
        <a:lstStyle/>
        <a:p>
          <a:endParaRPr lang="en-US"/>
        </a:p>
      </dgm:t>
    </dgm:pt>
    <dgm:pt modelId="{DF642A52-9484-42C7-94ED-C766E2017425}" type="parTrans" cxnId="{91518DBE-22DB-4C20-A48B-647828EC73D8}">
      <dgm:prSet/>
      <dgm:spPr/>
      <dgm:t>
        <a:bodyPr/>
        <a:lstStyle/>
        <a:p>
          <a:endParaRPr lang="en-US"/>
        </a:p>
      </dgm:t>
    </dgm:pt>
    <dgm:pt modelId="{22D0F20E-0E7C-465E-AF51-8B30E24BCED1}">
      <dgm:prSet custT="1"/>
      <dgm:spPr>
        <a:ln>
          <a:solidFill>
            <a:schemeClr val="bg1">
              <a:lumMod val="95000"/>
            </a:schemeClr>
          </a:solidFill>
        </a:ln>
      </dgm:spPr>
      <dgm:t>
        <a:bodyPr/>
        <a:lstStyle/>
        <a:p>
          <a:r>
            <a:rPr lang="en-US" sz="2000" dirty="0"/>
            <a:t>What is to be monitored and evaluated</a:t>
          </a:r>
        </a:p>
      </dgm:t>
    </dgm:pt>
    <dgm:pt modelId="{C070FE79-9A7F-4EC3-86E5-09E7C6EA7F25}" type="sibTrans" cxnId="{06659F73-E62D-4771-859A-15356305BA4A}">
      <dgm:prSet/>
      <dgm:spPr/>
      <dgm:t>
        <a:bodyPr/>
        <a:lstStyle/>
        <a:p>
          <a:endParaRPr lang="en-US" sz="2000"/>
        </a:p>
      </dgm:t>
    </dgm:pt>
    <dgm:pt modelId="{F49C8520-C8AC-430B-941A-C8E86AD20C8C}" type="parTrans" cxnId="{06659F73-E62D-4771-859A-15356305BA4A}">
      <dgm:prSet/>
      <dgm:spPr/>
      <dgm:t>
        <a:bodyPr/>
        <a:lstStyle/>
        <a:p>
          <a:endParaRPr lang="en-US" sz="2000"/>
        </a:p>
      </dgm:t>
    </dgm:pt>
    <dgm:pt modelId="{EA93866C-CA2B-401A-BB19-059136973534}">
      <dgm:prSet custT="1"/>
      <dgm:spPr>
        <a:ln>
          <a:solidFill>
            <a:schemeClr val="bg1">
              <a:lumMod val="95000"/>
            </a:schemeClr>
          </a:solidFill>
        </a:ln>
      </dgm:spPr>
      <dgm:t>
        <a:bodyPr/>
        <a:lstStyle/>
        <a:p>
          <a:r>
            <a:rPr lang="en-US" sz="2000" dirty="0"/>
            <a:t>The activities needed to monitor and evaluate</a:t>
          </a:r>
        </a:p>
      </dgm:t>
    </dgm:pt>
    <dgm:pt modelId="{5B8B7CE0-BB22-462B-A392-4D8F0051A517}" type="sibTrans" cxnId="{FA3C41DF-6CAE-465C-A76E-04D182EB3B06}">
      <dgm:prSet/>
      <dgm:spPr/>
      <dgm:t>
        <a:bodyPr/>
        <a:lstStyle/>
        <a:p>
          <a:endParaRPr lang="en-US" sz="2000"/>
        </a:p>
      </dgm:t>
    </dgm:pt>
    <dgm:pt modelId="{8D3653F7-33AC-4F81-8E67-FCDF18827D9E}" type="parTrans" cxnId="{FA3C41DF-6CAE-465C-A76E-04D182EB3B06}">
      <dgm:prSet/>
      <dgm:spPr/>
      <dgm:t>
        <a:bodyPr/>
        <a:lstStyle/>
        <a:p>
          <a:endParaRPr lang="en-US" sz="2000"/>
        </a:p>
      </dgm:t>
    </dgm:pt>
    <dgm:pt modelId="{901BC2B6-5140-4EDB-96E8-A9C7D81F8BBF}">
      <dgm:prSet custT="1"/>
      <dgm:spPr>
        <a:ln>
          <a:solidFill>
            <a:schemeClr val="bg1">
              <a:lumMod val="95000"/>
            </a:schemeClr>
          </a:solidFill>
        </a:ln>
      </dgm:spPr>
      <dgm:t>
        <a:bodyPr/>
        <a:lstStyle/>
        <a:p>
          <a:r>
            <a:rPr lang="en-US" sz="2000" dirty="0"/>
            <a:t>Who is responsible for monitoring and evaluation activities; Defined roles and responsibilities of different players and levels in the M&amp;E system</a:t>
          </a:r>
        </a:p>
      </dgm:t>
    </dgm:pt>
    <dgm:pt modelId="{E760FC08-F41A-4EA5-A471-E8CBB0DB7210}" type="sibTrans" cxnId="{982C547A-52C8-4D7E-BE93-061E9A6D96DA}">
      <dgm:prSet/>
      <dgm:spPr/>
      <dgm:t>
        <a:bodyPr/>
        <a:lstStyle/>
        <a:p>
          <a:endParaRPr lang="en-US" sz="2000"/>
        </a:p>
      </dgm:t>
    </dgm:pt>
    <dgm:pt modelId="{4E9B6806-4D78-4F55-A00D-3A1D30FF3B52}" type="parTrans" cxnId="{982C547A-52C8-4D7E-BE93-061E9A6D96DA}">
      <dgm:prSet/>
      <dgm:spPr/>
      <dgm:t>
        <a:bodyPr/>
        <a:lstStyle/>
        <a:p>
          <a:endParaRPr lang="en-US" sz="2000"/>
        </a:p>
      </dgm:t>
    </dgm:pt>
    <dgm:pt modelId="{A8D9D179-4548-4F42-AB9C-2882B9133487}">
      <dgm:prSet custT="1"/>
      <dgm:spPr>
        <a:ln>
          <a:solidFill>
            <a:schemeClr val="bg1">
              <a:lumMod val="95000"/>
            </a:schemeClr>
          </a:solidFill>
        </a:ln>
      </dgm:spPr>
      <dgm:t>
        <a:bodyPr/>
        <a:lstStyle/>
        <a:p>
          <a:r>
            <a:rPr lang="en-US" sz="2000" dirty="0"/>
            <a:t>When monitoring and evaluation activities are planned</a:t>
          </a:r>
        </a:p>
      </dgm:t>
    </dgm:pt>
    <dgm:pt modelId="{DB6BC5E5-4E48-4333-9CF0-5BACFD7FF13D}" type="sibTrans" cxnId="{81EB44E9-7D5C-4670-A334-E9331E8A6106}">
      <dgm:prSet/>
      <dgm:spPr/>
      <dgm:t>
        <a:bodyPr/>
        <a:lstStyle/>
        <a:p>
          <a:endParaRPr lang="en-US" sz="2000"/>
        </a:p>
      </dgm:t>
    </dgm:pt>
    <dgm:pt modelId="{BF69B4D2-A99C-4038-A5F2-8DAE8631F57F}" type="parTrans" cxnId="{81EB44E9-7D5C-4670-A334-E9331E8A6106}">
      <dgm:prSet/>
      <dgm:spPr/>
      <dgm:t>
        <a:bodyPr/>
        <a:lstStyle/>
        <a:p>
          <a:endParaRPr lang="en-US" sz="2000"/>
        </a:p>
      </dgm:t>
    </dgm:pt>
    <dgm:pt modelId="{C51535F5-5A29-4D57-9B3B-9AD675638BE2}">
      <dgm:prSet custT="1"/>
      <dgm:spPr>
        <a:ln>
          <a:solidFill>
            <a:schemeClr val="bg1">
              <a:lumMod val="95000"/>
            </a:schemeClr>
          </a:solidFill>
        </a:ln>
      </dgm:spPr>
      <dgm:t>
        <a:bodyPr/>
        <a:lstStyle/>
        <a:p>
          <a:r>
            <a:rPr lang="en-US" sz="2000" dirty="0"/>
            <a:t>How monitoring and evaluation are carried out </a:t>
          </a:r>
        </a:p>
      </dgm:t>
    </dgm:pt>
    <dgm:pt modelId="{58392ACB-2196-4936-8877-C92CD8D2C5DF}" type="sibTrans" cxnId="{A6B22FAB-6CCE-4305-B233-3C13906B05F2}">
      <dgm:prSet/>
      <dgm:spPr/>
      <dgm:t>
        <a:bodyPr/>
        <a:lstStyle/>
        <a:p>
          <a:endParaRPr lang="en-US" sz="2000"/>
        </a:p>
      </dgm:t>
    </dgm:pt>
    <dgm:pt modelId="{1B247C59-3C0F-474C-9C31-8A4499964417}" type="parTrans" cxnId="{A6B22FAB-6CCE-4305-B233-3C13906B05F2}">
      <dgm:prSet/>
      <dgm:spPr/>
      <dgm:t>
        <a:bodyPr/>
        <a:lstStyle/>
        <a:p>
          <a:endParaRPr lang="en-US" sz="2000"/>
        </a:p>
      </dgm:t>
    </dgm:pt>
    <dgm:pt modelId="{DAB335C4-BD70-496F-9F5E-4496113487CB}">
      <dgm:prSet custT="1"/>
      <dgm:spPr>
        <a:ln>
          <a:solidFill>
            <a:schemeClr val="bg1">
              <a:lumMod val="95000"/>
            </a:schemeClr>
          </a:solidFill>
        </a:ln>
      </dgm:spPr>
      <dgm:t>
        <a:bodyPr/>
        <a:lstStyle/>
        <a:p>
          <a:r>
            <a:rPr lang="en-US" sz="2000" dirty="0"/>
            <a:t>What resources will be required</a:t>
          </a:r>
          <a:endParaRPr lang="en-US" sz="2200" dirty="0"/>
        </a:p>
      </dgm:t>
    </dgm:pt>
    <dgm:pt modelId="{53027B60-55D9-4276-88BE-9ACB251D8B9F}" type="sibTrans" cxnId="{CC3F71C1-307D-4541-89C8-3F01EB8E5E6A}">
      <dgm:prSet/>
      <dgm:spPr/>
      <dgm:t>
        <a:bodyPr/>
        <a:lstStyle/>
        <a:p>
          <a:endParaRPr lang="en-US" sz="2000"/>
        </a:p>
      </dgm:t>
    </dgm:pt>
    <dgm:pt modelId="{E078EA9F-6B8C-4102-B591-4962EA4C8646}" type="parTrans" cxnId="{CC3F71C1-307D-4541-89C8-3F01EB8E5E6A}">
      <dgm:prSet/>
      <dgm:spPr/>
      <dgm:t>
        <a:bodyPr/>
        <a:lstStyle/>
        <a:p>
          <a:endParaRPr lang="en-US" sz="2000"/>
        </a:p>
      </dgm:t>
    </dgm:pt>
    <dgm:pt modelId="{9E8A6414-2517-46C0-A96F-2DD8D5428465}" type="pres">
      <dgm:prSet presAssocID="{F887806D-7CE3-454C-A8C4-41245720880B}" presName="linear" presStyleCnt="0">
        <dgm:presLayoutVars>
          <dgm:dir/>
          <dgm:animLvl val="lvl"/>
          <dgm:resizeHandles val="exact"/>
        </dgm:presLayoutVars>
      </dgm:prSet>
      <dgm:spPr/>
      <dgm:t>
        <a:bodyPr/>
        <a:lstStyle/>
        <a:p>
          <a:endParaRPr lang="en-US"/>
        </a:p>
      </dgm:t>
    </dgm:pt>
    <dgm:pt modelId="{A4FC3967-AACC-4BF2-B9B8-3DF3DBE18B1A}" type="pres">
      <dgm:prSet presAssocID="{9809FFD4-4A0A-425C-8D06-B69C6FCF1DD4}" presName="parentLin" presStyleCnt="0"/>
      <dgm:spPr/>
    </dgm:pt>
    <dgm:pt modelId="{9989E091-D038-4BCF-9F0A-1C01E185AB33}" type="pres">
      <dgm:prSet presAssocID="{9809FFD4-4A0A-425C-8D06-B69C6FCF1DD4}" presName="parentLeftMargin" presStyleLbl="node1" presStyleIdx="0" presStyleCnt="2"/>
      <dgm:spPr/>
      <dgm:t>
        <a:bodyPr/>
        <a:lstStyle/>
        <a:p>
          <a:endParaRPr lang="en-US"/>
        </a:p>
      </dgm:t>
    </dgm:pt>
    <dgm:pt modelId="{B192275D-BE37-4449-BCD8-31D039F8CF40}" type="pres">
      <dgm:prSet presAssocID="{9809FFD4-4A0A-425C-8D06-B69C6FCF1DD4}" presName="parentText" presStyleLbl="node1" presStyleIdx="0" presStyleCnt="2" custScaleY="220978">
        <dgm:presLayoutVars>
          <dgm:chMax val="0"/>
          <dgm:bulletEnabled val="1"/>
        </dgm:presLayoutVars>
      </dgm:prSet>
      <dgm:spPr/>
      <dgm:t>
        <a:bodyPr/>
        <a:lstStyle/>
        <a:p>
          <a:endParaRPr lang="en-US"/>
        </a:p>
      </dgm:t>
    </dgm:pt>
    <dgm:pt modelId="{F4E0E6B9-1194-46CF-BCB2-11CD8DDDAD77}" type="pres">
      <dgm:prSet presAssocID="{9809FFD4-4A0A-425C-8D06-B69C6FCF1DD4}" presName="negativeSpace" presStyleCnt="0"/>
      <dgm:spPr/>
    </dgm:pt>
    <dgm:pt modelId="{5185678C-47DE-4C6F-8D5E-5F4CFBE2D5DE}" type="pres">
      <dgm:prSet presAssocID="{9809FFD4-4A0A-425C-8D06-B69C6FCF1DD4}" presName="childText" presStyleLbl="conFgAcc1" presStyleIdx="0" presStyleCnt="2" custScaleY="88321">
        <dgm:presLayoutVars>
          <dgm:bulletEnabled val="1"/>
        </dgm:presLayoutVars>
      </dgm:prSet>
      <dgm:spPr/>
      <dgm:t>
        <a:bodyPr/>
        <a:lstStyle/>
        <a:p>
          <a:endParaRPr lang="en-US"/>
        </a:p>
      </dgm:t>
    </dgm:pt>
    <dgm:pt modelId="{BF69863B-6D3F-43FC-B4A4-3435B46B6657}" type="pres">
      <dgm:prSet presAssocID="{C641A367-96AF-4A66-9497-6894B9021BC4}" presName="spaceBetweenRectangles" presStyleCnt="0"/>
      <dgm:spPr/>
    </dgm:pt>
    <dgm:pt modelId="{69AE867F-FBD2-4DA5-8772-A8F614CC3DDB}" type="pres">
      <dgm:prSet presAssocID="{8D455BC0-97F4-4FE5-9E67-204D9D2962ED}" presName="parentLin" presStyleCnt="0"/>
      <dgm:spPr/>
    </dgm:pt>
    <dgm:pt modelId="{ACCB2678-FAF5-4ABC-AF31-C4DAC648B2F8}" type="pres">
      <dgm:prSet presAssocID="{8D455BC0-97F4-4FE5-9E67-204D9D2962ED}" presName="parentLeftMargin" presStyleLbl="node1" presStyleIdx="0" presStyleCnt="2"/>
      <dgm:spPr/>
      <dgm:t>
        <a:bodyPr/>
        <a:lstStyle/>
        <a:p>
          <a:endParaRPr lang="en-US"/>
        </a:p>
      </dgm:t>
    </dgm:pt>
    <dgm:pt modelId="{9C21F4E7-8BC5-4D09-B696-D8E9E3E900D7}" type="pres">
      <dgm:prSet presAssocID="{8D455BC0-97F4-4FE5-9E67-204D9D2962ED}" presName="parentText" presStyleLbl="node1" presStyleIdx="1" presStyleCnt="2" custScaleX="114445" custScaleY="167843" custLinFactNeighborX="18553" custLinFactNeighborY="72171">
        <dgm:presLayoutVars>
          <dgm:chMax val="0"/>
          <dgm:bulletEnabled val="1"/>
        </dgm:presLayoutVars>
      </dgm:prSet>
      <dgm:spPr/>
      <dgm:t>
        <a:bodyPr/>
        <a:lstStyle/>
        <a:p>
          <a:endParaRPr lang="en-US"/>
        </a:p>
      </dgm:t>
    </dgm:pt>
    <dgm:pt modelId="{B5AD6EA4-05A0-4E4D-9737-2B5F9DA67D83}" type="pres">
      <dgm:prSet presAssocID="{8D455BC0-97F4-4FE5-9E67-204D9D2962ED}" presName="negativeSpace" presStyleCnt="0"/>
      <dgm:spPr/>
    </dgm:pt>
    <dgm:pt modelId="{4179E6B5-4211-42E8-91C9-9A48D511A42D}" type="pres">
      <dgm:prSet presAssocID="{8D455BC0-97F4-4FE5-9E67-204D9D2962ED}" presName="childText" presStyleLbl="conFgAcc1" presStyleIdx="1" presStyleCnt="2">
        <dgm:presLayoutVars>
          <dgm:bulletEnabled val="1"/>
        </dgm:presLayoutVars>
      </dgm:prSet>
      <dgm:spPr/>
      <dgm:t>
        <a:bodyPr/>
        <a:lstStyle/>
        <a:p>
          <a:endParaRPr lang="en-US"/>
        </a:p>
      </dgm:t>
    </dgm:pt>
  </dgm:ptLst>
  <dgm:cxnLst>
    <dgm:cxn modelId="{27A0F5CD-9E2C-474E-AF02-051296F59976}" type="presOf" srcId="{DAB335C4-BD70-496F-9F5E-4496113487CB}" destId="{4179E6B5-4211-42E8-91C9-9A48D511A42D}" srcOrd="0" destOrd="6" presId="urn:microsoft.com/office/officeart/2005/8/layout/list1"/>
    <dgm:cxn modelId="{01A40F1F-D911-433C-8047-A3BA371CBFF5}" type="presOf" srcId="{F3DE1664-CDE1-433C-A14D-C2E23D016778}" destId="{5185678C-47DE-4C6F-8D5E-5F4CFBE2D5DE}" srcOrd="0" destOrd="2" presId="urn:microsoft.com/office/officeart/2005/8/layout/list1"/>
    <dgm:cxn modelId="{4BD2497E-C85A-4741-8242-93ECF084F941}" type="presOf" srcId="{8D455BC0-97F4-4FE5-9E67-204D9D2962ED}" destId="{9C21F4E7-8BC5-4D09-B696-D8E9E3E900D7}" srcOrd="1" destOrd="0" presId="urn:microsoft.com/office/officeart/2005/8/layout/list1"/>
    <dgm:cxn modelId="{81EB44E9-7D5C-4670-A334-E9331E8A6106}" srcId="{8D455BC0-97F4-4FE5-9E67-204D9D2962ED}" destId="{A8D9D179-4548-4F42-AB9C-2882B9133487}" srcOrd="4" destOrd="0" parTransId="{BF69B4D2-A99C-4038-A5F2-8DAE8631F57F}" sibTransId="{DB6BC5E5-4E48-4333-9CF0-5BACFD7FF13D}"/>
    <dgm:cxn modelId="{CC3F71C1-307D-4541-89C8-3F01EB8E5E6A}" srcId="{8D455BC0-97F4-4FE5-9E67-204D9D2962ED}" destId="{DAB335C4-BD70-496F-9F5E-4496113487CB}" srcOrd="6" destOrd="0" parTransId="{E078EA9F-6B8C-4102-B591-4962EA4C8646}" sibTransId="{53027B60-55D9-4276-88BE-9ACB251D8B9F}"/>
    <dgm:cxn modelId="{4E895AB2-5B53-4EB6-A1DB-701316176A5B}" type="presOf" srcId="{F887806D-7CE3-454C-A8C4-41245720880B}" destId="{9E8A6414-2517-46C0-A96F-2DD8D5428465}" srcOrd="0" destOrd="0" presId="urn:microsoft.com/office/officeart/2005/8/layout/list1"/>
    <dgm:cxn modelId="{FA3C41DF-6CAE-465C-A76E-04D182EB3B06}" srcId="{8D455BC0-97F4-4FE5-9E67-204D9D2962ED}" destId="{EA93866C-CA2B-401A-BB19-059136973534}" srcOrd="2" destOrd="0" parTransId="{8D3653F7-33AC-4F81-8E67-FCDF18827D9E}" sibTransId="{5B8B7CE0-BB22-462B-A392-4D8F0051A517}"/>
    <dgm:cxn modelId="{D96F8D26-B1B3-4A3A-947A-E445AE1BE979}" type="presOf" srcId="{22D0F20E-0E7C-465E-AF51-8B30E24BCED1}" destId="{4179E6B5-4211-42E8-91C9-9A48D511A42D}" srcOrd="0" destOrd="1" presId="urn:microsoft.com/office/officeart/2005/8/layout/list1"/>
    <dgm:cxn modelId="{726A959B-402F-4181-A1B1-519456D66B34}" type="presOf" srcId="{EA93866C-CA2B-401A-BB19-059136973534}" destId="{4179E6B5-4211-42E8-91C9-9A48D511A42D}" srcOrd="0" destOrd="2" presId="urn:microsoft.com/office/officeart/2005/8/layout/list1"/>
    <dgm:cxn modelId="{91518DBE-22DB-4C20-A48B-647828EC73D8}" srcId="{8D455BC0-97F4-4FE5-9E67-204D9D2962ED}" destId="{53AB0A9E-A495-4DFA-82B9-BB4ED985014A}" srcOrd="0" destOrd="0" parTransId="{DF642A52-9484-42C7-94ED-C766E2017425}" sibTransId="{0A336D7D-BECD-4955-BA47-1A5795C1218D}"/>
    <dgm:cxn modelId="{B2FF4A8D-A9B7-474C-B7AD-991056B289D7}" srcId="{9809FFD4-4A0A-425C-8D06-B69C6FCF1DD4}" destId="{72CB105A-7A1E-4F94-A317-C4DA4FDE9D51}" srcOrd="1" destOrd="0" parTransId="{7085B5F3-A776-4364-B550-70421CDDE941}" sibTransId="{1BCBF864-85C2-4361-8CDC-677BEC692F83}"/>
    <dgm:cxn modelId="{D11C9318-E10A-488B-926C-FBCD83702FFD}" srcId="{9809FFD4-4A0A-425C-8D06-B69C6FCF1DD4}" destId="{899BD77E-CDF4-433D-B555-59CFA52873A0}" srcOrd="0" destOrd="0" parTransId="{3C5625DF-C96F-4A81-A43A-41B6EC06E2C6}" sibTransId="{B95E8763-AA5C-4C53-99EA-331241C61AC6}"/>
    <dgm:cxn modelId="{A6B22FAB-6CCE-4305-B233-3C13906B05F2}" srcId="{8D455BC0-97F4-4FE5-9E67-204D9D2962ED}" destId="{C51535F5-5A29-4D57-9B3B-9AD675638BE2}" srcOrd="5" destOrd="0" parTransId="{1B247C59-3C0F-474C-9C31-8A4499964417}" sibTransId="{58392ACB-2196-4936-8877-C92CD8D2C5DF}"/>
    <dgm:cxn modelId="{06659F73-E62D-4771-859A-15356305BA4A}" srcId="{8D455BC0-97F4-4FE5-9E67-204D9D2962ED}" destId="{22D0F20E-0E7C-465E-AF51-8B30E24BCED1}" srcOrd="1" destOrd="0" parTransId="{F49C8520-C8AC-430B-941A-C8E86AD20C8C}" sibTransId="{C070FE79-9A7F-4EC3-86E5-09E7C6EA7F25}"/>
    <dgm:cxn modelId="{FDFAE7DE-3BEE-40AD-8029-48CDCF329F0A}" type="presOf" srcId="{A8D9D179-4548-4F42-AB9C-2882B9133487}" destId="{4179E6B5-4211-42E8-91C9-9A48D511A42D}" srcOrd="0" destOrd="4" presId="urn:microsoft.com/office/officeart/2005/8/layout/list1"/>
    <dgm:cxn modelId="{65B95609-6685-4BB9-A670-CD11E779A900}" type="presOf" srcId="{901BC2B6-5140-4EDB-96E8-A9C7D81F8BBF}" destId="{4179E6B5-4211-42E8-91C9-9A48D511A42D}" srcOrd="0" destOrd="3" presId="urn:microsoft.com/office/officeart/2005/8/layout/list1"/>
    <dgm:cxn modelId="{78A68900-60BC-40AB-A4A9-A78DEF9F637A}" type="presOf" srcId="{9809FFD4-4A0A-425C-8D06-B69C6FCF1DD4}" destId="{9989E091-D038-4BCF-9F0A-1C01E185AB33}" srcOrd="0" destOrd="0" presId="urn:microsoft.com/office/officeart/2005/8/layout/list1"/>
    <dgm:cxn modelId="{5DBFF950-BC5E-40F0-A2C4-8F5563B4AE5E}" type="presOf" srcId="{8D455BC0-97F4-4FE5-9E67-204D9D2962ED}" destId="{ACCB2678-FAF5-4ABC-AF31-C4DAC648B2F8}" srcOrd="0" destOrd="0" presId="urn:microsoft.com/office/officeart/2005/8/layout/list1"/>
    <dgm:cxn modelId="{982C547A-52C8-4D7E-BE93-061E9A6D96DA}" srcId="{8D455BC0-97F4-4FE5-9E67-204D9D2962ED}" destId="{901BC2B6-5140-4EDB-96E8-A9C7D81F8BBF}" srcOrd="3" destOrd="0" parTransId="{4E9B6806-4D78-4F55-A00D-3A1D30FF3B52}" sibTransId="{E760FC08-F41A-4EA5-A471-E8CBB0DB7210}"/>
    <dgm:cxn modelId="{BD3BC84B-A1AC-4879-BE36-20CAA199BBC0}" srcId="{F887806D-7CE3-454C-A8C4-41245720880B}" destId="{9809FFD4-4A0A-425C-8D06-B69C6FCF1DD4}" srcOrd="0" destOrd="0" parTransId="{A8380DD6-0551-44D4-A6EF-2B2BFEE363BC}" sibTransId="{C641A367-96AF-4A66-9497-6894B9021BC4}"/>
    <dgm:cxn modelId="{B6B39B33-4F1D-4B1B-9A38-01BE56323E4E}" type="presOf" srcId="{53AB0A9E-A495-4DFA-82B9-BB4ED985014A}" destId="{4179E6B5-4211-42E8-91C9-9A48D511A42D}" srcOrd="0" destOrd="0" presId="urn:microsoft.com/office/officeart/2005/8/layout/list1"/>
    <dgm:cxn modelId="{933E484B-D349-425C-B168-CB51E75BC8FC}" srcId="{9809FFD4-4A0A-425C-8D06-B69C6FCF1DD4}" destId="{F3DE1664-CDE1-433C-A14D-C2E23D016778}" srcOrd="2" destOrd="0" parTransId="{F86884DD-71DF-4DEE-A2DB-D7391054F0A6}" sibTransId="{BB2C0C0E-8A47-43E5-BB0E-EF1B5847E5E1}"/>
    <dgm:cxn modelId="{29DFA3E3-8C92-4379-94D7-F306C20D8CC9}" srcId="{F887806D-7CE3-454C-A8C4-41245720880B}" destId="{8D455BC0-97F4-4FE5-9E67-204D9D2962ED}" srcOrd="1" destOrd="0" parTransId="{EC26D028-D9BE-43EE-B2F0-817DA44A84EA}" sibTransId="{E9853BA1-FCBD-4F0A-BD77-A6A10C92C888}"/>
    <dgm:cxn modelId="{9D8BB770-BD9F-4068-AF2F-332A314440D9}" type="presOf" srcId="{9809FFD4-4A0A-425C-8D06-B69C6FCF1DD4}" destId="{B192275D-BE37-4449-BCD8-31D039F8CF40}" srcOrd="1" destOrd="0" presId="urn:microsoft.com/office/officeart/2005/8/layout/list1"/>
    <dgm:cxn modelId="{C7F28747-71EA-48B6-9BAA-A097FD877C95}" type="presOf" srcId="{C51535F5-5A29-4D57-9B3B-9AD675638BE2}" destId="{4179E6B5-4211-42E8-91C9-9A48D511A42D}" srcOrd="0" destOrd="5" presId="urn:microsoft.com/office/officeart/2005/8/layout/list1"/>
    <dgm:cxn modelId="{15CD8CE2-DEB4-43E2-9A42-9963E8EB9A16}" type="presOf" srcId="{899BD77E-CDF4-433D-B555-59CFA52873A0}" destId="{5185678C-47DE-4C6F-8D5E-5F4CFBE2D5DE}" srcOrd="0" destOrd="0" presId="urn:microsoft.com/office/officeart/2005/8/layout/list1"/>
    <dgm:cxn modelId="{23F4E1B7-5981-40BD-B3A0-15D75881342F}" type="presOf" srcId="{72CB105A-7A1E-4F94-A317-C4DA4FDE9D51}" destId="{5185678C-47DE-4C6F-8D5E-5F4CFBE2D5DE}" srcOrd="0" destOrd="1" presId="urn:microsoft.com/office/officeart/2005/8/layout/list1"/>
    <dgm:cxn modelId="{7FEA1CFD-7B70-4BE3-958F-F218B3D33789}" type="presParOf" srcId="{9E8A6414-2517-46C0-A96F-2DD8D5428465}" destId="{A4FC3967-AACC-4BF2-B9B8-3DF3DBE18B1A}" srcOrd="0" destOrd="0" presId="urn:microsoft.com/office/officeart/2005/8/layout/list1"/>
    <dgm:cxn modelId="{867F8768-D1D8-47EA-BA9E-6D3CCD91DC35}" type="presParOf" srcId="{A4FC3967-AACC-4BF2-B9B8-3DF3DBE18B1A}" destId="{9989E091-D038-4BCF-9F0A-1C01E185AB33}" srcOrd="0" destOrd="0" presId="urn:microsoft.com/office/officeart/2005/8/layout/list1"/>
    <dgm:cxn modelId="{F7BEF60F-816E-41D6-956F-BDFCB21762DE}" type="presParOf" srcId="{A4FC3967-AACC-4BF2-B9B8-3DF3DBE18B1A}" destId="{B192275D-BE37-4449-BCD8-31D039F8CF40}" srcOrd="1" destOrd="0" presId="urn:microsoft.com/office/officeart/2005/8/layout/list1"/>
    <dgm:cxn modelId="{BD2CC5AE-752D-4543-9389-C53ED3EB8EE3}" type="presParOf" srcId="{9E8A6414-2517-46C0-A96F-2DD8D5428465}" destId="{F4E0E6B9-1194-46CF-BCB2-11CD8DDDAD77}" srcOrd="1" destOrd="0" presId="urn:microsoft.com/office/officeart/2005/8/layout/list1"/>
    <dgm:cxn modelId="{E16B7889-E434-4D25-8538-25B15833814B}" type="presParOf" srcId="{9E8A6414-2517-46C0-A96F-2DD8D5428465}" destId="{5185678C-47DE-4C6F-8D5E-5F4CFBE2D5DE}" srcOrd="2" destOrd="0" presId="urn:microsoft.com/office/officeart/2005/8/layout/list1"/>
    <dgm:cxn modelId="{01994164-52C3-4C5F-B377-C8739840E5E1}" type="presParOf" srcId="{9E8A6414-2517-46C0-A96F-2DD8D5428465}" destId="{BF69863B-6D3F-43FC-B4A4-3435B46B6657}" srcOrd="3" destOrd="0" presId="urn:microsoft.com/office/officeart/2005/8/layout/list1"/>
    <dgm:cxn modelId="{5381E8AF-3F5B-4FF5-B3E4-42ECA7A24A78}" type="presParOf" srcId="{9E8A6414-2517-46C0-A96F-2DD8D5428465}" destId="{69AE867F-FBD2-4DA5-8772-A8F614CC3DDB}" srcOrd="4" destOrd="0" presId="urn:microsoft.com/office/officeart/2005/8/layout/list1"/>
    <dgm:cxn modelId="{9D3DC049-3C4D-4B3D-B439-A640F427C04C}" type="presParOf" srcId="{69AE867F-FBD2-4DA5-8772-A8F614CC3DDB}" destId="{ACCB2678-FAF5-4ABC-AF31-C4DAC648B2F8}" srcOrd="0" destOrd="0" presId="urn:microsoft.com/office/officeart/2005/8/layout/list1"/>
    <dgm:cxn modelId="{FB2763DE-6AED-4EA9-8A3C-7E81F150DB4C}" type="presParOf" srcId="{69AE867F-FBD2-4DA5-8772-A8F614CC3DDB}" destId="{9C21F4E7-8BC5-4D09-B696-D8E9E3E900D7}" srcOrd="1" destOrd="0" presId="urn:microsoft.com/office/officeart/2005/8/layout/list1"/>
    <dgm:cxn modelId="{D60FAB95-5D17-40D4-8FE3-B979EC3CCD47}" type="presParOf" srcId="{9E8A6414-2517-46C0-A96F-2DD8D5428465}" destId="{B5AD6EA4-05A0-4E4D-9737-2B5F9DA67D83}" srcOrd="5" destOrd="0" presId="urn:microsoft.com/office/officeart/2005/8/layout/list1"/>
    <dgm:cxn modelId="{C203722F-BBC8-4BF5-B654-45F236D4C514}" type="presParOf" srcId="{9E8A6414-2517-46C0-A96F-2DD8D5428465}" destId="{4179E6B5-4211-42E8-91C9-9A48D511A42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6BAF66-1D15-40C5-825C-809285F8EB3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C092C72-0E65-4760-A9EA-F43E53856225}">
      <dgm:prSet/>
      <dgm:spPr/>
      <dgm:t>
        <a:bodyPr/>
        <a:lstStyle/>
        <a:p>
          <a:r>
            <a:rPr lang="en-US" dirty="0">
              <a:solidFill>
                <a:schemeClr val="tx1"/>
              </a:solidFill>
              <a:latin typeface="Baskerville" panose="02020502070401020303" pitchFamily="18" charset="0"/>
              <a:ea typeface="Baskerville" panose="02020502070401020303" pitchFamily="18" charset="0"/>
            </a:rPr>
            <a:t>Division of Nutrition and Dietetics</a:t>
          </a:r>
        </a:p>
      </dgm:t>
    </dgm:pt>
    <dgm:pt modelId="{FEF427CB-C9D6-45CC-B24C-BA1257D93C37}" type="parTrans" cxnId="{92AD535E-7D23-4760-9835-72D91DA4C0C1}">
      <dgm:prSet/>
      <dgm:spPr/>
      <dgm:t>
        <a:bodyPr/>
        <a:lstStyle/>
        <a:p>
          <a:endParaRPr lang="en-US"/>
        </a:p>
      </dgm:t>
    </dgm:pt>
    <dgm:pt modelId="{12F0CF59-FACC-4BE8-8187-490A4B82EA60}" type="sibTrans" cxnId="{92AD535E-7D23-4760-9835-72D91DA4C0C1}">
      <dgm:prSet/>
      <dgm:spPr/>
      <dgm:t>
        <a:bodyPr/>
        <a:lstStyle/>
        <a:p>
          <a:endParaRPr lang="en-US"/>
        </a:p>
      </dgm:t>
    </dgm:pt>
    <dgm:pt modelId="{C3299A57-CBBA-4830-A966-4301CFE90F5E}">
      <dgm:prSet/>
      <dgm:spPr/>
      <dgm:t>
        <a:bodyPr/>
        <a:lstStyle/>
        <a:p>
          <a:r>
            <a:rPr lang="en-US" dirty="0">
              <a:solidFill>
                <a:schemeClr val="tx1"/>
              </a:solidFill>
              <a:latin typeface="Baskerville" panose="02020502070401020303" pitchFamily="18" charset="0"/>
              <a:ea typeface="Baskerville" panose="02020502070401020303" pitchFamily="18" charset="0"/>
            </a:rPr>
            <a:t>Line Ministries/Institution and Agencies including KNBS, KEMRI</a:t>
          </a:r>
        </a:p>
      </dgm:t>
    </dgm:pt>
    <dgm:pt modelId="{5DADCF5B-D7BF-4FEF-82FB-8E1029DF1527}" type="parTrans" cxnId="{DB473B93-FDC9-4CB5-8EAB-9FB9033ED8F7}">
      <dgm:prSet/>
      <dgm:spPr/>
      <dgm:t>
        <a:bodyPr/>
        <a:lstStyle/>
        <a:p>
          <a:endParaRPr lang="en-US"/>
        </a:p>
      </dgm:t>
    </dgm:pt>
    <dgm:pt modelId="{957FE1F9-45BC-43C8-9EC5-6028A433252C}" type="sibTrans" cxnId="{DB473B93-FDC9-4CB5-8EAB-9FB9033ED8F7}">
      <dgm:prSet/>
      <dgm:spPr/>
      <dgm:t>
        <a:bodyPr/>
        <a:lstStyle/>
        <a:p>
          <a:endParaRPr lang="en-US"/>
        </a:p>
      </dgm:t>
    </dgm:pt>
    <dgm:pt modelId="{5BEF776A-4662-47ED-959F-A7D372A8852F}">
      <dgm:prSet/>
      <dgm:spPr/>
      <dgm:t>
        <a:bodyPr/>
        <a:lstStyle/>
        <a:p>
          <a:r>
            <a:rPr lang="en-US" dirty="0">
              <a:solidFill>
                <a:schemeClr val="tx1"/>
              </a:solidFill>
              <a:latin typeface="Baskerville" panose="02020502070401020303" pitchFamily="18" charset="0"/>
              <a:ea typeface="Baskerville" panose="02020502070401020303" pitchFamily="18" charset="0"/>
            </a:rPr>
            <a:t>Development Partners</a:t>
          </a:r>
        </a:p>
      </dgm:t>
    </dgm:pt>
    <dgm:pt modelId="{C87EECBD-11BF-4DE5-8827-31B9FFD1AE44}" type="parTrans" cxnId="{F5C9C435-D4E7-4A50-A595-96F35243F5A9}">
      <dgm:prSet/>
      <dgm:spPr/>
      <dgm:t>
        <a:bodyPr/>
        <a:lstStyle/>
        <a:p>
          <a:endParaRPr lang="en-US"/>
        </a:p>
      </dgm:t>
    </dgm:pt>
    <dgm:pt modelId="{580B3DA5-772A-42CA-B544-40FA89B78817}" type="sibTrans" cxnId="{F5C9C435-D4E7-4A50-A595-96F35243F5A9}">
      <dgm:prSet/>
      <dgm:spPr/>
      <dgm:t>
        <a:bodyPr/>
        <a:lstStyle/>
        <a:p>
          <a:endParaRPr lang="en-US"/>
        </a:p>
      </dgm:t>
    </dgm:pt>
    <dgm:pt modelId="{F42C75B4-8DE8-45B4-AB65-0B8EBCF9D38B}">
      <dgm:prSet/>
      <dgm:spPr/>
      <dgm:t>
        <a:bodyPr/>
        <a:lstStyle/>
        <a:p>
          <a:r>
            <a:rPr lang="en-US" dirty="0">
              <a:solidFill>
                <a:schemeClr val="tx1"/>
              </a:solidFill>
              <a:latin typeface="Baskerville" panose="02020502070401020303" pitchFamily="18" charset="0"/>
              <a:ea typeface="Baskerville" panose="02020502070401020303" pitchFamily="18" charset="0"/>
            </a:rPr>
            <a:t>County Health Management Team</a:t>
          </a:r>
        </a:p>
      </dgm:t>
    </dgm:pt>
    <dgm:pt modelId="{FE9AC90F-7AA2-4850-8286-B10CDF3C2452}" type="parTrans" cxnId="{42F86462-65AA-4F8F-AE16-AFFFC81F6228}">
      <dgm:prSet/>
      <dgm:spPr/>
      <dgm:t>
        <a:bodyPr/>
        <a:lstStyle/>
        <a:p>
          <a:endParaRPr lang="en-US"/>
        </a:p>
      </dgm:t>
    </dgm:pt>
    <dgm:pt modelId="{4ABE64A7-B63C-4D73-9A24-0387A47F922C}" type="sibTrans" cxnId="{42F86462-65AA-4F8F-AE16-AFFFC81F6228}">
      <dgm:prSet/>
      <dgm:spPr/>
      <dgm:t>
        <a:bodyPr/>
        <a:lstStyle/>
        <a:p>
          <a:endParaRPr lang="en-US"/>
        </a:p>
      </dgm:t>
    </dgm:pt>
    <dgm:pt modelId="{6AFF5D21-BD95-4422-A796-3185BE0838F1}">
      <dgm:prSet/>
      <dgm:spPr/>
      <dgm:t>
        <a:bodyPr/>
        <a:lstStyle/>
        <a:p>
          <a:r>
            <a:rPr lang="en-US" dirty="0">
              <a:solidFill>
                <a:schemeClr val="tx1"/>
              </a:solidFill>
              <a:latin typeface="Baskerville" panose="02020502070401020303" pitchFamily="18" charset="0"/>
              <a:ea typeface="Baskerville" panose="02020502070401020303" pitchFamily="18" charset="0"/>
            </a:rPr>
            <a:t>Sub County Health Management Team</a:t>
          </a:r>
        </a:p>
      </dgm:t>
    </dgm:pt>
    <dgm:pt modelId="{05812D0A-633E-4EFE-B630-F1717E77F4A5}" type="parTrans" cxnId="{ED09F0D2-0BBF-4040-82C3-182C8BA29CA2}">
      <dgm:prSet/>
      <dgm:spPr/>
      <dgm:t>
        <a:bodyPr/>
        <a:lstStyle/>
        <a:p>
          <a:endParaRPr lang="en-US"/>
        </a:p>
      </dgm:t>
    </dgm:pt>
    <dgm:pt modelId="{0E8D242C-9E89-4DC9-92B5-A1CEC8579FB1}" type="sibTrans" cxnId="{ED09F0D2-0BBF-4040-82C3-182C8BA29CA2}">
      <dgm:prSet/>
      <dgm:spPr/>
      <dgm:t>
        <a:bodyPr/>
        <a:lstStyle/>
        <a:p>
          <a:endParaRPr lang="en-US"/>
        </a:p>
      </dgm:t>
    </dgm:pt>
    <dgm:pt modelId="{2F62B38D-D6F8-4919-827A-8F0BD7F515DD}">
      <dgm:prSet/>
      <dgm:spPr/>
      <dgm:t>
        <a:bodyPr/>
        <a:lstStyle/>
        <a:p>
          <a:r>
            <a:rPr lang="en-US" dirty="0">
              <a:solidFill>
                <a:schemeClr val="tx1"/>
              </a:solidFill>
              <a:latin typeface="Baskerville" panose="02020502070401020303" pitchFamily="18" charset="0"/>
              <a:ea typeface="Baskerville" panose="02020502070401020303" pitchFamily="18" charset="0"/>
            </a:rPr>
            <a:t>Health facility</a:t>
          </a:r>
        </a:p>
      </dgm:t>
    </dgm:pt>
    <dgm:pt modelId="{51269007-D46C-4426-8642-9DA35E8809B5}" type="parTrans" cxnId="{1472B501-49EE-4C57-92CC-B6602C90D46C}">
      <dgm:prSet/>
      <dgm:spPr/>
      <dgm:t>
        <a:bodyPr/>
        <a:lstStyle/>
        <a:p>
          <a:endParaRPr lang="en-US"/>
        </a:p>
      </dgm:t>
    </dgm:pt>
    <dgm:pt modelId="{8BA17B93-817C-4556-8916-AB8221E43725}" type="sibTrans" cxnId="{1472B501-49EE-4C57-92CC-B6602C90D46C}">
      <dgm:prSet/>
      <dgm:spPr/>
      <dgm:t>
        <a:bodyPr/>
        <a:lstStyle/>
        <a:p>
          <a:endParaRPr lang="en-US"/>
        </a:p>
      </dgm:t>
    </dgm:pt>
    <dgm:pt modelId="{85D7E198-D776-4EBA-A619-183CA3A17141}">
      <dgm:prSet/>
      <dgm:spPr/>
      <dgm:t>
        <a:bodyPr/>
        <a:lstStyle/>
        <a:p>
          <a:r>
            <a:rPr lang="en-US" dirty="0">
              <a:solidFill>
                <a:schemeClr val="tx1"/>
              </a:solidFill>
              <a:latin typeface="Baskerville" panose="02020502070401020303" pitchFamily="18" charset="0"/>
              <a:ea typeface="Baskerville" panose="02020502070401020303" pitchFamily="18" charset="0"/>
            </a:rPr>
            <a:t>Community Unit</a:t>
          </a:r>
        </a:p>
      </dgm:t>
    </dgm:pt>
    <dgm:pt modelId="{EBBD3587-E6E2-4D7A-82A8-A4C97D3D0C3F}" type="parTrans" cxnId="{A8B434A9-1EAC-4EE4-A24E-76A9CEA54BED}">
      <dgm:prSet/>
      <dgm:spPr/>
      <dgm:t>
        <a:bodyPr/>
        <a:lstStyle/>
        <a:p>
          <a:endParaRPr lang="en-US"/>
        </a:p>
      </dgm:t>
    </dgm:pt>
    <dgm:pt modelId="{FB6A04D4-E5CF-4161-A622-EAEB00B564DA}" type="sibTrans" cxnId="{A8B434A9-1EAC-4EE4-A24E-76A9CEA54BED}">
      <dgm:prSet/>
      <dgm:spPr/>
      <dgm:t>
        <a:bodyPr/>
        <a:lstStyle/>
        <a:p>
          <a:endParaRPr lang="en-US"/>
        </a:p>
      </dgm:t>
    </dgm:pt>
    <dgm:pt modelId="{25A86E4B-07F6-4246-B53C-69F4CFCEB45A}" type="pres">
      <dgm:prSet presAssocID="{B76BAF66-1D15-40C5-825C-809285F8EB3E}" presName="root" presStyleCnt="0">
        <dgm:presLayoutVars>
          <dgm:dir/>
          <dgm:resizeHandles val="exact"/>
        </dgm:presLayoutVars>
      </dgm:prSet>
      <dgm:spPr/>
      <dgm:t>
        <a:bodyPr/>
        <a:lstStyle/>
        <a:p>
          <a:endParaRPr lang="en-US"/>
        </a:p>
      </dgm:t>
    </dgm:pt>
    <dgm:pt modelId="{9A98916B-63BC-45EC-B068-A65DD24F41B3}" type="pres">
      <dgm:prSet presAssocID="{B76BAF66-1D15-40C5-825C-809285F8EB3E}" presName="container" presStyleCnt="0">
        <dgm:presLayoutVars>
          <dgm:dir/>
          <dgm:resizeHandles val="exact"/>
        </dgm:presLayoutVars>
      </dgm:prSet>
      <dgm:spPr/>
    </dgm:pt>
    <dgm:pt modelId="{0F2AF9CA-2AF7-4D2C-B4C8-77078718D60F}" type="pres">
      <dgm:prSet presAssocID="{2C092C72-0E65-4760-A9EA-F43E53856225}" presName="compNode" presStyleCnt="0"/>
      <dgm:spPr/>
    </dgm:pt>
    <dgm:pt modelId="{10FA21DC-C948-43DC-84F2-1D77C8BB9C91}" type="pres">
      <dgm:prSet presAssocID="{2C092C72-0E65-4760-A9EA-F43E53856225}" presName="iconBgRect" presStyleLbl="bgShp" presStyleIdx="0" presStyleCnt="7"/>
      <dgm:spPr>
        <a:noFill/>
      </dgm:spPr>
    </dgm:pt>
    <dgm:pt modelId="{DFEC3F8B-A30D-4B64-A69B-A35B45F4F02C}" type="pres">
      <dgm:prSet presAssocID="{2C092C72-0E65-4760-A9EA-F43E53856225}" presName="iconRect" presStyleLbl="node1" presStyleIdx="0" presStyleCnt="7" custLinFactX="41324" custLinFactY="20316"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ork and knife"/>
        </a:ext>
      </dgm:extLst>
    </dgm:pt>
    <dgm:pt modelId="{212A04D1-E105-46A7-9E75-292902C7CB25}" type="pres">
      <dgm:prSet presAssocID="{2C092C72-0E65-4760-A9EA-F43E53856225}" presName="spaceRect" presStyleCnt="0"/>
      <dgm:spPr/>
    </dgm:pt>
    <dgm:pt modelId="{1C0CC355-0C24-4E3E-BC58-AB616E5AEC48}" type="pres">
      <dgm:prSet presAssocID="{2C092C72-0E65-4760-A9EA-F43E53856225}" presName="textRect" presStyleLbl="revTx" presStyleIdx="0" presStyleCnt="7">
        <dgm:presLayoutVars>
          <dgm:chMax val="1"/>
          <dgm:chPref val="1"/>
        </dgm:presLayoutVars>
      </dgm:prSet>
      <dgm:spPr/>
      <dgm:t>
        <a:bodyPr/>
        <a:lstStyle/>
        <a:p>
          <a:endParaRPr lang="en-US"/>
        </a:p>
      </dgm:t>
    </dgm:pt>
    <dgm:pt modelId="{222E8B21-D05B-47F6-BDFA-B6BD5CA1B701}" type="pres">
      <dgm:prSet presAssocID="{12F0CF59-FACC-4BE8-8187-490A4B82EA60}" presName="sibTrans" presStyleLbl="sibTrans2D1" presStyleIdx="0" presStyleCnt="0"/>
      <dgm:spPr/>
      <dgm:t>
        <a:bodyPr/>
        <a:lstStyle/>
        <a:p>
          <a:endParaRPr lang="en-US"/>
        </a:p>
      </dgm:t>
    </dgm:pt>
    <dgm:pt modelId="{982F99BF-8147-4A1E-BCF4-E44528931DE0}" type="pres">
      <dgm:prSet presAssocID="{C3299A57-CBBA-4830-A966-4301CFE90F5E}" presName="compNode" presStyleCnt="0"/>
      <dgm:spPr/>
    </dgm:pt>
    <dgm:pt modelId="{9C5D3343-A083-4DBD-A6F0-0899435B0077}" type="pres">
      <dgm:prSet presAssocID="{C3299A57-CBBA-4830-A966-4301CFE90F5E}" presName="iconBgRect" presStyleLbl="bgShp" presStyleIdx="1" presStyleCnt="7"/>
      <dgm:spPr>
        <a:solidFill>
          <a:schemeClr val="accent2"/>
        </a:solidFill>
      </dgm:spPr>
    </dgm:pt>
    <dgm:pt modelId="{861AD887-4150-4F38-8AD3-F270A0E1A860}" type="pres">
      <dgm:prSet presAssocID="{C3299A57-CBBA-4830-A966-4301CFE90F5E}" presName="iconRect" presStyleLbl="node1" presStyleIdx="1" presStyleCnt="7"/>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ank"/>
        </a:ext>
      </dgm:extLst>
    </dgm:pt>
    <dgm:pt modelId="{058692A7-2D10-4742-AD4E-0B25491060BB}" type="pres">
      <dgm:prSet presAssocID="{C3299A57-CBBA-4830-A966-4301CFE90F5E}" presName="spaceRect" presStyleCnt="0"/>
      <dgm:spPr/>
    </dgm:pt>
    <dgm:pt modelId="{3AA36DE0-2EAB-4E91-8308-BE5F888F04EF}" type="pres">
      <dgm:prSet presAssocID="{C3299A57-CBBA-4830-A966-4301CFE90F5E}" presName="textRect" presStyleLbl="revTx" presStyleIdx="1" presStyleCnt="7">
        <dgm:presLayoutVars>
          <dgm:chMax val="1"/>
          <dgm:chPref val="1"/>
        </dgm:presLayoutVars>
      </dgm:prSet>
      <dgm:spPr/>
      <dgm:t>
        <a:bodyPr/>
        <a:lstStyle/>
        <a:p>
          <a:endParaRPr lang="en-US"/>
        </a:p>
      </dgm:t>
    </dgm:pt>
    <dgm:pt modelId="{698AFE73-83E4-4112-AF74-29903FE087D8}" type="pres">
      <dgm:prSet presAssocID="{957FE1F9-45BC-43C8-9EC5-6028A433252C}" presName="sibTrans" presStyleLbl="sibTrans2D1" presStyleIdx="0" presStyleCnt="0"/>
      <dgm:spPr/>
      <dgm:t>
        <a:bodyPr/>
        <a:lstStyle/>
        <a:p>
          <a:endParaRPr lang="en-US"/>
        </a:p>
      </dgm:t>
    </dgm:pt>
    <dgm:pt modelId="{ADADCB60-13FE-49BA-8F25-7A404228EB11}" type="pres">
      <dgm:prSet presAssocID="{5BEF776A-4662-47ED-959F-A7D372A8852F}" presName="compNode" presStyleCnt="0"/>
      <dgm:spPr/>
    </dgm:pt>
    <dgm:pt modelId="{745F847D-FC5D-4B68-A9AA-24753D648F62}" type="pres">
      <dgm:prSet presAssocID="{5BEF776A-4662-47ED-959F-A7D372A8852F}" presName="iconBgRect" presStyleLbl="bgShp" presStyleIdx="2" presStyleCnt="7"/>
      <dgm:spPr>
        <a:solidFill>
          <a:srgbClr val="00AEEF"/>
        </a:solidFill>
      </dgm:spPr>
    </dgm:pt>
    <dgm:pt modelId="{0701122D-8F2D-40DA-878C-D1C78CC01518}" type="pres">
      <dgm:prSet presAssocID="{5BEF776A-4662-47ED-959F-A7D372A8852F}" presName="iconRect" presStyleLbl="node1" presStyleIdx="2" presStyleCnt="7"/>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03E6FA79-1BF0-4723-9B45-E3FD748F08B3}" type="pres">
      <dgm:prSet presAssocID="{5BEF776A-4662-47ED-959F-A7D372A8852F}" presName="spaceRect" presStyleCnt="0"/>
      <dgm:spPr/>
    </dgm:pt>
    <dgm:pt modelId="{F7AC6921-4A10-4FEF-93A4-30BA53B9A9CF}" type="pres">
      <dgm:prSet presAssocID="{5BEF776A-4662-47ED-959F-A7D372A8852F}" presName="textRect" presStyleLbl="revTx" presStyleIdx="2" presStyleCnt="7">
        <dgm:presLayoutVars>
          <dgm:chMax val="1"/>
          <dgm:chPref val="1"/>
        </dgm:presLayoutVars>
      </dgm:prSet>
      <dgm:spPr/>
      <dgm:t>
        <a:bodyPr/>
        <a:lstStyle/>
        <a:p>
          <a:endParaRPr lang="en-US"/>
        </a:p>
      </dgm:t>
    </dgm:pt>
    <dgm:pt modelId="{0CF8CCBA-1040-4D15-97DC-D4C652114E50}" type="pres">
      <dgm:prSet presAssocID="{580B3DA5-772A-42CA-B544-40FA89B78817}" presName="sibTrans" presStyleLbl="sibTrans2D1" presStyleIdx="0" presStyleCnt="0"/>
      <dgm:spPr/>
      <dgm:t>
        <a:bodyPr/>
        <a:lstStyle/>
        <a:p>
          <a:endParaRPr lang="en-US"/>
        </a:p>
      </dgm:t>
    </dgm:pt>
    <dgm:pt modelId="{E359A074-3B4D-4455-9123-E5DA8B32835C}" type="pres">
      <dgm:prSet presAssocID="{F42C75B4-8DE8-45B4-AB65-0B8EBCF9D38B}" presName="compNode" presStyleCnt="0"/>
      <dgm:spPr/>
    </dgm:pt>
    <dgm:pt modelId="{1A93B3A0-2FDF-4A32-9BA1-08AFCC371CA4}" type="pres">
      <dgm:prSet presAssocID="{F42C75B4-8DE8-45B4-AB65-0B8EBCF9D38B}" presName="iconBgRect" presStyleLbl="bgShp" presStyleIdx="3" presStyleCnt="7" custLinFactNeighborX="4430" custLinFactNeighborY="-12295"/>
      <dgm:spPr/>
    </dgm:pt>
    <dgm:pt modelId="{B183A257-0A45-4B8A-B6FD-A86A38B5FBC9}" type="pres">
      <dgm:prSet presAssocID="{F42C75B4-8DE8-45B4-AB65-0B8EBCF9D38B}" presName="iconRect" presStyleLbl="node1" presStyleIdx="3" presStyleCnt="7" custLinFactNeighborX="13712" custLinFactNeighborY="-13411"/>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Users"/>
        </a:ext>
      </dgm:extLst>
    </dgm:pt>
    <dgm:pt modelId="{BCCE08CF-F856-4191-BE78-CD5178E73051}" type="pres">
      <dgm:prSet presAssocID="{F42C75B4-8DE8-45B4-AB65-0B8EBCF9D38B}" presName="spaceRect" presStyleCnt="0"/>
      <dgm:spPr/>
    </dgm:pt>
    <dgm:pt modelId="{7723DFFA-5F9E-4BFA-BE12-D18F2852B6B2}" type="pres">
      <dgm:prSet presAssocID="{F42C75B4-8DE8-45B4-AB65-0B8EBCF9D38B}" presName="textRect" presStyleLbl="revTx" presStyleIdx="3" presStyleCnt="7">
        <dgm:presLayoutVars>
          <dgm:chMax val="1"/>
          <dgm:chPref val="1"/>
        </dgm:presLayoutVars>
      </dgm:prSet>
      <dgm:spPr/>
      <dgm:t>
        <a:bodyPr/>
        <a:lstStyle/>
        <a:p>
          <a:endParaRPr lang="en-US"/>
        </a:p>
      </dgm:t>
    </dgm:pt>
    <dgm:pt modelId="{74962F29-8B78-4E9F-8803-7BD9A6174608}" type="pres">
      <dgm:prSet presAssocID="{4ABE64A7-B63C-4D73-9A24-0387A47F922C}" presName="sibTrans" presStyleLbl="sibTrans2D1" presStyleIdx="0" presStyleCnt="0"/>
      <dgm:spPr/>
      <dgm:t>
        <a:bodyPr/>
        <a:lstStyle/>
        <a:p>
          <a:endParaRPr lang="en-US"/>
        </a:p>
      </dgm:t>
    </dgm:pt>
    <dgm:pt modelId="{C06D332E-E18E-440A-B743-CB1522903364}" type="pres">
      <dgm:prSet presAssocID="{6AFF5D21-BD95-4422-A796-3185BE0838F1}" presName="compNode" presStyleCnt="0"/>
      <dgm:spPr/>
    </dgm:pt>
    <dgm:pt modelId="{CADA0CCC-1F96-42E7-89EA-C900F3161386}" type="pres">
      <dgm:prSet presAssocID="{6AFF5D21-BD95-4422-A796-3185BE0838F1}" presName="iconBgRect" presStyleLbl="bgShp" presStyleIdx="4" presStyleCnt="7"/>
      <dgm:spPr/>
    </dgm:pt>
    <dgm:pt modelId="{724137DF-FE23-45A9-833E-5DCADB6376F3}" type="pres">
      <dgm:prSet presAssocID="{6AFF5D21-BD95-4422-A796-3185BE0838F1}" presName="iconRect" presStyleLbl="node1" presStyleIdx="4" presStyleCnt="7"/>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FD6C3FA2-131B-4836-BCEC-F9A97E0C01EC}" type="pres">
      <dgm:prSet presAssocID="{6AFF5D21-BD95-4422-A796-3185BE0838F1}" presName="spaceRect" presStyleCnt="0"/>
      <dgm:spPr/>
    </dgm:pt>
    <dgm:pt modelId="{A7DB1D46-6926-4EAC-B7BD-8AB48494AE01}" type="pres">
      <dgm:prSet presAssocID="{6AFF5D21-BD95-4422-A796-3185BE0838F1}" presName="textRect" presStyleLbl="revTx" presStyleIdx="4" presStyleCnt="7">
        <dgm:presLayoutVars>
          <dgm:chMax val="1"/>
          <dgm:chPref val="1"/>
        </dgm:presLayoutVars>
      </dgm:prSet>
      <dgm:spPr/>
      <dgm:t>
        <a:bodyPr/>
        <a:lstStyle/>
        <a:p>
          <a:endParaRPr lang="en-US"/>
        </a:p>
      </dgm:t>
    </dgm:pt>
    <dgm:pt modelId="{26B56DDA-5D37-4411-8B4F-0D908097F5A2}" type="pres">
      <dgm:prSet presAssocID="{0E8D242C-9E89-4DC9-92B5-A1CEC8579FB1}" presName="sibTrans" presStyleLbl="sibTrans2D1" presStyleIdx="0" presStyleCnt="0"/>
      <dgm:spPr/>
      <dgm:t>
        <a:bodyPr/>
        <a:lstStyle/>
        <a:p>
          <a:endParaRPr lang="en-US"/>
        </a:p>
      </dgm:t>
    </dgm:pt>
    <dgm:pt modelId="{30540AC4-844A-486D-ADA6-22CF17DE9CFA}" type="pres">
      <dgm:prSet presAssocID="{2F62B38D-D6F8-4919-827A-8F0BD7F515DD}" presName="compNode" presStyleCnt="0"/>
      <dgm:spPr/>
    </dgm:pt>
    <dgm:pt modelId="{8DD2DF9C-9E52-44BE-9758-43BCD5985DE7}" type="pres">
      <dgm:prSet presAssocID="{2F62B38D-D6F8-4919-827A-8F0BD7F515DD}" presName="iconBgRect" presStyleLbl="bgShp" presStyleIdx="5" presStyleCnt="7"/>
      <dgm:spPr>
        <a:solidFill>
          <a:schemeClr val="accent4"/>
        </a:solidFill>
      </dgm:spPr>
    </dgm:pt>
    <dgm:pt modelId="{24AD6C5D-1870-4F5F-AF2A-98B8BB99B6F1}" type="pres">
      <dgm:prSet presAssocID="{2F62B38D-D6F8-4919-827A-8F0BD7F515DD}" presName="iconRect" presStyleLbl="node1" presStyleIdx="5" presStyleCnt="7"/>
      <dgm:spPr>
        <a:blipFill>
          <a:blip xmlns:r="http://schemas.openxmlformats.org/officeDocument/2006/relationships"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7C53C376-8CB9-4116-94AB-700BF3032C96}" type="pres">
      <dgm:prSet presAssocID="{2F62B38D-D6F8-4919-827A-8F0BD7F515DD}" presName="spaceRect" presStyleCnt="0"/>
      <dgm:spPr/>
    </dgm:pt>
    <dgm:pt modelId="{C86A8805-ADCF-461D-A6CA-8F0D0C3AEB86}" type="pres">
      <dgm:prSet presAssocID="{2F62B38D-D6F8-4919-827A-8F0BD7F515DD}" presName="textRect" presStyleLbl="revTx" presStyleIdx="5" presStyleCnt="7">
        <dgm:presLayoutVars>
          <dgm:chMax val="1"/>
          <dgm:chPref val="1"/>
        </dgm:presLayoutVars>
      </dgm:prSet>
      <dgm:spPr/>
      <dgm:t>
        <a:bodyPr/>
        <a:lstStyle/>
        <a:p>
          <a:endParaRPr lang="en-US"/>
        </a:p>
      </dgm:t>
    </dgm:pt>
    <dgm:pt modelId="{DBF5FF25-D4D6-4C4A-B9BB-0A249C36E572}" type="pres">
      <dgm:prSet presAssocID="{8BA17B93-817C-4556-8916-AB8221E43725}" presName="sibTrans" presStyleLbl="sibTrans2D1" presStyleIdx="0" presStyleCnt="0"/>
      <dgm:spPr/>
      <dgm:t>
        <a:bodyPr/>
        <a:lstStyle/>
        <a:p>
          <a:endParaRPr lang="en-US"/>
        </a:p>
      </dgm:t>
    </dgm:pt>
    <dgm:pt modelId="{E3611386-2116-4416-AB82-7996862D1A91}" type="pres">
      <dgm:prSet presAssocID="{85D7E198-D776-4EBA-A619-183CA3A17141}" presName="compNode" presStyleCnt="0"/>
      <dgm:spPr/>
    </dgm:pt>
    <dgm:pt modelId="{7C515563-21AD-413A-A214-B5623A4E9935}" type="pres">
      <dgm:prSet presAssocID="{85D7E198-D776-4EBA-A619-183CA3A17141}" presName="iconBgRect" presStyleLbl="bgShp" presStyleIdx="6" presStyleCnt="7"/>
      <dgm:spPr>
        <a:solidFill>
          <a:schemeClr val="accent1"/>
        </a:solidFill>
      </dgm:spPr>
    </dgm:pt>
    <dgm:pt modelId="{24198C68-EEAC-419C-8383-36B5A2F4BE21}" type="pres">
      <dgm:prSet presAssocID="{85D7E198-D776-4EBA-A619-183CA3A17141}" presName="iconRect" presStyleLbl="node1" presStyleIdx="6" presStyleCnt="7"/>
      <dgm:spPr>
        <a:blipFill>
          <a:blip xmlns:r="http://schemas.openxmlformats.org/officeDocument/2006/relationships"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0F358F98-FCF9-4355-A92A-F6270F218219}" type="pres">
      <dgm:prSet presAssocID="{85D7E198-D776-4EBA-A619-183CA3A17141}" presName="spaceRect" presStyleCnt="0"/>
      <dgm:spPr/>
    </dgm:pt>
    <dgm:pt modelId="{657B1F49-6E7D-45E3-8240-447FFEFA74BD}" type="pres">
      <dgm:prSet presAssocID="{85D7E198-D776-4EBA-A619-183CA3A17141}" presName="textRect" presStyleLbl="revTx" presStyleIdx="6" presStyleCnt="7">
        <dgm:presLayoutVars>
          <dgm:chMax val="1"/>
          <dgm:chPref val="1"/>
        </dgm:presLayoutVars>
      </dgm:prSet>
      <dgm:spPr/>
      <dgm:t>
        <a:bodyPr/>
        <a:lstStyle/>
        <a:p>
          <a:endParaRPr lang="en-US"/>
        </a:p>
      </dgm:t>
    </dgm:pt>
  </dgm:ptLst>
  <dgm:cxnLst>
    <dgm:cxn modelId="{ED09F0D2-0BBF-4040-82C3-182C8BA29CA2}" srcId="{B76BAF66-1D15-40C5-825C-809285F8EB3E}" destId="{6AFF5D21-BD95-4422-A796-3185BE0838F1}" srcOrd="4" destOrd="0" parTransId="{05812D0A-633E-4EFE-B630-F1717E77F4A5}" sibTransId="{0E8D242C-9E89-4DC9-92B5-A1CEC8579FB1}"/>
    <dgm:cxn modelId="{F8242507-D0E4-48A6-AB7C-A50D71209A1F}" type="presOf" srcId="{2F62B38D-D6F8-4919-827A-8F0BD7F515DD}" destId="{C86A8805-ADCF-461D-A6CA-8F0D0C3AEB86}" srcOrd="0" destOrd="0" presId="urn:microsoft.com/office/officeart/2018/2/layout/IconCircleList"/>
    <dgm:cxn modelId="{DB473B93-FDC9-4CB5-8EAB-9FB9033ED8F7}" srcId="{B76BAF66-1D15-40C5-825C-809285F8EB3E}" destId="{C3299A57-CBBA-4830-A966-4301CFE90F5E}" srcOrd="1" destOrd="0" parTransId="{5DADCF5B-D7BF-4FEF-82FB-8E1029DF1527}" sibTransId="{957FE1F9-45BC-43C8-9EC5-6028A433252C}"/>
    <dgm:cxn modelId="{8B787551-BFA9-48F3-8733-0F3B4EECBE16}" type="presOf" srcId="{4ABE64A7-B63C-4D73-9A24-0387A47F922C}" destId="{74962F29-8B78-4E9F-8803-7BD9A6174608}" srcOrd="0" destOrd="0" presId="urn:microsoft.com/office/officeart/2018/2/layout/IconCircleList"/>
    <dgm:cxn modelId="{DC50E99E-CDB2-4E87-BBFC-0231D4084797}" type="presOf" srcId="{85D7E198-D776-4EBA-A619-183CA3A17141}" destId="{657B1F49-6E7D-45E3-8240-447FFEFA74BD}" srcOrd="0" destOrd="0" presId="urn:microsoft.com/office/officeart/2018/2/layout/IconCircleList"/>
    <dgm:cxn modelId="{4652D49F-45DE-423D-B5C8-06E9C2A2EE47}" type="presOf" srcId="{8BA17B93-817C-4556-8916-AB8221E43725}" destId="{DBF5FF25-D4D6-4C4A-B9BB-0A249C36E572}" srcOrd="0" destOrd="0" presId="urn:microsoft.com/office/officeart/2018/2/layout/IconCircleList"/>
    <dgm:cxn modelId="{70526849-C10B-4735-83F1-362932F9F90E}" type="presOf" srcId="{F42C75B4-8DE8-45B4-AB65-0B8EBCF9D38B}" destId="{7723DFFA-5F9E-4BFA-BE12-D18F2852B6B2}" srcOrd="0" destOrd="0" presId="urn:microsoft.com/office/officeart/2018/2/layout/IconCircleList"/>
    <dgm:cxn modelId="{61DC11D0-24D4-474E-9C0C-30B440C883D7}" type="presOf" srcId="{C3299A57-CBBA-4830-A966-4301CFE90F5E}" destId="{3AA36DE0-2EAB-4E91-8308-BE5F888F04EF}" srcOrd="0" destOrd="0" presId="urn:microsoft.com/office/officeart/2018/2/layout/IconCircleList"/>
    <dgm:cxn modelId="{31961FEF-A5E3-48B8-A661-7A0FA47FCDA7}" type="presOf" srcId="{957FE1F9-45BC-43C8-9EC5-6028A433252C}" destId="{698AFE73-83E4-4112-AF74-29903FE087D8}" srcOrd="0" destOrd="0" presId="urn:microsoft.com/office/officeart/2018/2/layout/IconCircleList"/>
    <dgm:cxn modelId="{E1E47C9C-6F11-4760-A351-4DC6636ACDCC}" type="presOf" srcId="{12F0CF59-FACC-4BE8-8187-490A4B82EA60}" destId="{222E8B21-D05B-47F6-BDFA-B6BD5CA1B701}" srcOrd="0" destOrd="0" presId="urn:microsoft.com/office/officeart/2018/2/layout/IconCircleList"/>
    <dgm:cxn modelId="{1C503309-7AAE-40CD-AD2A-0DFEC7C68C6B}" type="presOf" srcId="{580B3DA5-772A-42CA-B544-40FA89B78817}" destId="{0CF8CCBA-1040-4D15-97DC-D4C652114E50}" srcOrd="0" destOrd="0" presId="urn:microsoft.com/office/officeart/2018/2/layout/IconCircleList"/>
    <dgm:cxn modelId="{498BFB97-1856-4D00-B1AB-BBE94EF5FCD6}" type="presOf" srcId="{0E8D242C-9E89-4DC9-92B5-A1CEC8579FB1}" destId="{26B56DDA-5D37-4411-8B4F-0D908097F5A2}" srcOrd="0" destOrd="0" presId="urn:microsoft.com/office/officeart/2018/2/layout/IconCircleList"/>
    <dgm:cxn modelId="{B23AB6B6-2115-4EA3-9C01-CDD029B9CF95}" type="presOf" srcId="{B76BAF66-1D15-40C5-825C-809285F8EB3E}" destId="{25A86E4B-07F6-4246-B53C-69F4CFCEB45A}" srcOrd="0" destOrd="0" presId="urn:microsoft.com/office/officeart/2018/2/layout/IconCircleList"/>
    <dgm:cxn modelId="{A8B434A9-1EAC-4EE4-A24E-76A9CEA54BED}" srcId="{B76BAF66-1D15-40C5-825C-809285F8EB3E}" destId="{85D7E198-D776-4EBA-A619-183CA3A17141}" srcOrd="6" destOrd="0" parTransId="{EBBD3587-E6E2-4D7A-82A8-A4C97D3D0C3F}" sibTransId="{FB6A04D4-E5CF-4161-A622-EAEB00B564DA}"/>
    <dgm:cxn modelId="{92AD535E-7D23-4760-9835-72D91DA4C0C1}" srcId="{B76BAF66-1D15-40C5-825C-809285F8EB3E}" destId="{2C092C72-0E65-4760-A9EA-F43E53856225}" srcOrd="0" destOrd="0" parTransId="{FEF427CB-C9D6-45CC-B24C-BA1257D93C37}" sibTransId="{12F0CF59-FACC-4BE8-8187-490A4B82EA60}"/>
    <dgm:cxn modelId="{A1F7016E-EE4E-414E-81D5-34E87C37269A}" type="presOf" srcId="{2C092C72-0E65-4760-A9EA-F43E53856225}" destId="{1C0CC355-0C24-4E3E-BC58-AB616E5AEC48}" srcOrd="0" destOrd="0" presId="urn:microsoft.com/office/officeart/2018/2/layout/IconCircleList"/>
    <dgm:cxn modelId="{1472B501-49EE-4C57-92CC-B6602C90D46C}" srcId="{B76BAF66-1D15-40C5-825C-809285F8EB3E}" destId="{2F62B38D-D6F8-4919-827A-8F0BD7F515DD}" srcOrd="5" destOrd="0" parTransId="{51269007-D46C-4426-8642-9DA35E8809B5}" sibTransId="{8BA17B93-817C-4556-8916-AB8221E43725}"/>
    <dgm:cxn modelId="{6DC694A9-76A7-469F-9E53-EF1E384FBA5A}" type="presOf" srcId="{5BEF776A-4662-47ED-959F-A7D372A8852F}" destId="{F7AC6921-4A10-4FEF-93A4-30BA53B9A9CF}" srcOrd="0" destOrd="0" presId="urn:microsoft.com/office/officeart/2018/2/layout/IconCircleList"/>
    <dgm:cxn modelId="{42F86462-65AA-4F8F-AE16-AFFFC81F6228}" srcId="{B76BAF66-1D15-40C5-825C-809285F8EB3E}" destId="{F42C75B4-8DE8-45B4-AB65-0B8EBCF9D38B}" srcOrd="3" destOrd="0" parTransId="{FE9AC90F-7AA2-4850-8286-B10CDF3C2452}" sibTransId="{4ABE64A7-B63C-4D73-9A24-0387A47F922C}"/>
    <dgm:cxn modelId="{F5C9C435-D4E7-4A50-A595-96F35243F5A9}" srcId="{B76BAF66-1D15-40C5-825C-809285F8EB3E}" destId="{5BEF776A-4662-47ED-959F-A7D372A8852F}" srcOrd="2" destOrd="0" parTransId="{C87EECBD-11BF-4DE5-8827-31B9FFD1AE44}" sibTransId="{580B3DA5-772A-42CA-B544-40FA89B78817}"/>
    <dgm:cxn modelId="{45DED21E-965E-4F43-A534-4CBAD8212E20}" type="presOf" srcId="{6AFF5D21-BD95-4422-A796-3185BE0838F1}" destId="{A7DB1D46-6926-4EAC-B7BD-8AB48494AE01}" srcOrd="0" destOrd="0" presId="urn:microsoft.com/office/officeart/2018/2/layout/IconCircleList"/>
    <dgm:cxn modelId="{5398F4F4-574D-4B3C-84BF-487B02D9DB3A}" type="presParOf" srcId="{25A86E4B-07F6-4246-B53C-69F4CFCEB45A}" destId="{9A98916B-63BC-45EC-B068-A65DD24F41B3}" srcOrd="0" destOrd="0" presId="urn:microsoft.com/office/officeart/2018/2/layout/IconCircleList"/>
    <dgm:cxn modelId="{4F0BC469-F35F-4595-B6D7-C0682E651AB3}" type="presParOf" srcId="{9A98916B-63BC-45EC-B068-A65DD24F41B3}" destId="{0F2AF9CA-2AF7-4D2C-B4C8-77078718D60F}" srcOrd="0" destOrd="0" presId="urn:microsoft.com/office/officeart/2018/2/layout/IconCircleList"/>
    <dgm:cxn modelId="{1CB270CD-F10F-4560-AC98-FAC9F6791383}" type="presParOf" srcId="{0F2AF9CA-2AF7-4D2C-B4C8-77078718D60F}" destId="{10FA21DC-C948-43DC-84F2-1D77C8BB9C91}" srcOrd="0" destOrd="0" presId="urn:microsoft.com/office/officeart/2018/2/layout/IconCircleList"/>
    <dgm:cxn modelId="{991EA0BB-E136-465D-9A8A-38475C47B7D4}" type="presParOf" srcId="{0F2AF9CA-2AF7-4D2C-B4C8-77078718D60F}" destId="{DFEC3F8B-A30D-4B64-A69B-A35B45F4F02C}" srcOrd="1" destOrd="0" presId="urn:microsoft.com/office/officeart/2018/2/layout/IconCircleList"/>
    <dgm:cxn modelId="{23EDDBF4-E6DE-436D-AD52-99BB3C499832}" type="presParOf" srcId="{0F2AF9CA-2AF7-4D2C-B4C8-77078718D60F}" destId="{212A04D1-E105-46A7-9E75-292902C7CB25}" srcOrd="2" destOrd="0" presId="urn:microsoft.com/office/officeart/2018/2/layout/IconCircleList"/>
    <dgm:cxn modelId="{930F6935-62AA-4112-956A-216C087EF5FD}" type="presParOf" srcId="{0F2AF9CA-2AF7-4D2C-B4C8-77078718D60F}" destId="{1C0CC355-0C24-4E3E-BC58-AB616E5AEC48}" srcOrd="3" destOrd="0" presId="urn:microsoft.com/office/officeart/2018/2/layout/IconCircleList"/>
    <dgm:cxn modelId="{F60525CA-E8F7-45CC-AF05-CBFBE5650781}" type="presParOf" srcId="{9A98916B-63BC-45EC-B068-A65DD24F41B3}" destId="{222E8B21-D05B-47F6-BDFA-B6BD5CA1B701}" srcOrd="1" destOrd="0" presId="urn:microsoft.com/office/officeart/2018/2/layout/IconCircleList"/>
    <dgm:cxn modelId="{B367FEC9-913C-494C-A305-B9AE61DF1A25}" type="presParOf" srcId="{9A98916B-63BC-45EC-B068-A65DD24F41B3}" destId="{982F99BF-8147-4A1E-BCF4-E44528931DE0}" srcOrd="2" destOrd="0" presId="urn:microsoft.com/office/officeart/2018/2/layout/IconCircleList"/>
    <dgm:cxn modelId="{8218ADB2-EAD2-47FA-A5D3-61807F656BEA}" type="presParOf" srcId="{982F99BF-8147-4A1E-BCF4-E44528931DE0}" destId="{9C5D3343-A083-4DBD-A6F0-0899435B0077}" srcOrd="0" destOrd="0" presId="urn:microsoft.com/office/officeart/2018/2/layout/IconCircleList"/>
    <dgm:cxn modelId="{D6A94971-4B8A-4388-A52B-ECCBE989C7C8}" type="presParOf" srcId="{982F99BF-8147-4A1E-BCF4-E44528931DE0}" destId="{861AD887-4150-4F38-8AD3-F270A0E1A860}" srcOrd="1" destOrd="0" presId="urn:microsoft.com/office/officeart/2018/2/layout/IconCircleList"/>
    <dgm:cxn modelId="{B1AA86D2-1F30-47F1-A55E-FAC4E1DAAFEC}" type="presParOf" srcId="{982F99BF-8147-4A1E-BCF4-E44528931DE0}" destId="{058692A7-2D10-4742-AD4E-0B25491060BB}" srcOrd="2" destOrd="0" presId="urn:microsoft.com/office/officeart/2018/2/layout/IconCircleList"/>
    <dgm:cxn modelId="{0A54CBD6-8568-483D-AEC9-29FF6AD926F0}" type="presParOf" srcId="{982F99BF-8147-4A1E-BCF4-E44528931DE0}" destId="{3AA36DE0-2EAB-4E91-8308-BE5F888F04EF}" srcOrd="3" destOrd="0" presId="urn:microsoft.com/office/officeart/2018/2/layout/IconCircleList"/>
    <dgm:cxn modelId="{131CEC83-F446-4961-8CF2-A57415B15D86}" type="presParOf" srcId="{9A98916B-63BC-45EC-B068-A65DD24F41B3}" destId="{698AFE73-83E4-4112-AF74-29903FE087D8}" srcOrd="3" destOrd="0" presId="urn:microsoft.com/office/officeart/2018/2/layout/IconCircleList"/>
    <dgm:cxn modelId="{F93E84FC-E70D-4D69-B767-3043B114B5BE}" type="presParOf" srcId="{9A98916B-63BC-45EC-B068-A65DD24F41B3}" destId="{ADADCB60-13FE-49BA-8F25-7A404228EB11}" srcOrd="4" destOrd="0" presId="urn:microsoft.com/office/officeart/2018/2/layout/IconCircleList"/>
    <dgm:cxn modelId="{EDD8D324-FF27-420B-81B8-C759802F61CF}" type="presParOf" srcId="{ADADCB60-13FE-49BA-8F25-7A404228EB11}" destId="{745F847D-FC5D-4B68-A9AA-24753D648F62}" srcOrd="0" destOrd="0" presId="urn:microsoft.com/office/officeart/2018/2/layout/IconCircleList"/>
    <dgm:cxn modelId="{FFC7CD21-0974-468F-A5DF-4F9651213845}" type="presParOf" srcId="{ADADCB60-13FE-49BA-8F25-7A404228EB11}" destId="{0701122D-8F2D-40DA-878C-D1C78CC01518}" srcOrd="1" destOrd="0" presId="urn:microsoft.com/office/officeart/2018/2/layout/IconCircleList"/>
    <dgm:cxn modelId="{50A57472-9D2F-43A7-9450-C3AED391F4C2}" type="presParOf" srcId="{ADADCB60-13FE-49BA-8F25-7A404228EB11}" destId="{03E6FA79-1BF0-4723-9B45-E3FD748F08B3}" srcOrd="2" destOrd="0" presId="urn:microsoft.com/office/officeart/2018/2/layout/IconCircleList"/>
    <dgm:cxn modelId="{590E4369-2EC9-4C97-824E-9DAB6D4073F9}" type="presParOf" srcId="{ADADCB60-13FE-49BA-8F25-7A404228EB11}" destId="{F7AC6921-4A10-4FEF-93A4-30BA53B9A9CF}" srcOrd="3" destOrd="0" presId="urn:microsoft.com/office/officeart/2018/2/layout/IconCircleList"/>
    <dgm:cxn modelId="{DE0F9791-5574-480F-B781-77F71EAF02A5}" type="presParOf" srcId="{9A98916B-63BC-45EC-B068-A65DD24F41B3}" destId="{0CF8CCBA-1040-4D15-97DC-D4C652114E50}" srcOrd="5" destOrd="0" presId="urn:microsoft.com/office/officeart/2018/2/layout/IconCircleList"/>
    <dgm:cxn modelId="{7F941A72-9112-4EAB-A84C-C7365602D7D3}" type="presParOf" srcId="{9A98916B-63BC-45EC-B068-A65DD24F41B3}" destId="{E359A074-3B4D-4455-9123-E5DA8B32835C}" srcOrd="6" destOrd="0" presId="urn:microsoft.com/office/officeart/2018/2/layout/IconCircleList"/>
    <dgm:cxn modelId="{C6C73B7F-3F3A-42AD-9752-3B537406BD99}" type="presParOf" srcId="{E359A074-3B4D-4455-9123-E5DA8B32835C}" destId="{1A93B3A0-2FDF-4A32-9BA1-08AFCC371CA4}" srcOrd="0" destOrd="0" presId="urn:microsoft.com/office/officeart/2018/2/layout/IconCircleList"/>
    <dgm:cxn modelId="{6BE9BDF8-2545-4FCC-9371-F5B9D60C27C2}" type="presParOf" srcId="{E359A074-3B4D-4455-9123-E5DA8B32835C}" destId="{B183A257-0A45-4B8A-B6FD-A86A38B5FBC9}" srcOrd="1" destOrd="0" presId="urn:microsoft.com/office/officeart/2018/2/layout/IconCircleList"/>
    <dgm:cxn modelId="{A7A1138A-DD0B-41E1-85AD-7EC922BE3283}" type="presParOf" srcId="{E359A074-3B4D-4455-9123-E5DA8B32835C}" destId="{BCCE08CF-F856-4191-BE78-CD5178E73051}" srcOrd="2" destOrd="0" presId="urn:microsoft.com/office/officeart/2018/2/layout/IconCircleList"/>
    <dgm:cxn modelId="{D4A1D0EA-CF33-4A12-88A0-61BD6CAA0633}" type="presParOf" srcId="{E359A074-3B4D-4455-9123-E5DA8B32835C}" destId="{7723DFFA-5F9E-4BFA-BE12-D18F2852B6B2}" srcOrd="3" destOrd="0" presId="urn:microsoft.com/office/officeart/2018/2/layout/IconCircleList"/>
    <dgm:cxn modelId="{84A6F987-A1DA-4E82-A218-11FC4703864C}" type="presParOf" srcId="{9A98916B-63BC-45EC-B068-A65DD24F41B3}" destId="{74962F29-8B78-4E9F-8803-7BD9A6174608}" srcOrd="7" destOrd="0" presId="urn:microsoft.com/office/officeart/2018/2/layout/IconCircleList"/>
    <dgm:cxn modelId="{E811429F-33C8-49F4-A49E-A628020B9D02}" type="presParOf" srcId="{9A98916B-63BC-45EC-B068-A65DD24F41B3}" destId="{C06D332E-E18E-440A-B743-CB1522903364}" srcOrd="8" destOrd="0" presId="urn:microsoft.com/office/officeart/2018/2/layout/IconCircleList"/>
    <dgm:cxn modelId="{C1D06BCA-1219-499D-88D0-AC8D771E64FC}" type="presParOf" srcId="{C06D332E-E18E-440A-B743-CB1522903364}" destId="{CADA0CCC-1F96-42E7-89EA-C900F3161386}" srcOrd="0" destOrd="0" presId="urn:microsoft.com/office/officeart/2018/2/layout/IconCircleList"/>
    <dgm:cxn modelId="{6E5701AA-D611-4149-AB3B-690FAD5BF660}" type="presParOf" srcId="{C06D332E-E18E-440A-B743-CB1522903364}" destId="{724137DF-FE23-45A9-833E-5DCADB6376F3}" srcOrd="1" destOrd="0" presId="urn:microsoft.com/office/officeart/2018/2/layout/IconCircleList"/>
    <dgm:cxn modelId="{058A72C5-7833-4C4F-B446-0AD8D455C5B9}" type="presParOf" srcId="{C06D332E-E18E-440A-B743-CB1522903364}" destId="{FD6C3FA2-131B-4836-BCEC-F9A97E0C01EC}" srcOrd="2" destOrd="0" presId="urn:microsoft.com/office/officeart/2018/2/layout/IconCircleList"/>
    <dgm:cxn modelId="{11CE6A5D-DFF7-4E78-9D21-10B3E0806078}" type="presParOf" srcId="{C06D332E-E18E-440A-B743-CB1522903364}" destId="{A7DB1D46-6926-4EAC-B7BD-8AB48494AE01}" srcOrd="3" destOrd="0" presId="urn:microsoft.com/office/officeart/2018/2/layout/IconCircleList"/>
    <dgm:cxn modelId="{95678D6C-3ED6-4330-9CFF-672F956092ED}" type="presParOf" srcId="{9A98916B-63BC-45EC-B068-A65DD24F41B3}" destId="{26B56DDA-5D37-4411-8B4F-0D908097F5A2}" srcOrd="9" destOrd="0" presId="urn:microsoft.com/office/officeart/2018/2/layout/IconCircleList"/>
    <dgm:cxn modelId="{730C5B3A-3A08-448A-8129-91F15A9D28C1}" type="presParOf" srcId="{9A98916B-63BC-45EC-B068-A65DD24F41B3}" destId="{30540AC4-844A-486D-ADA6-22CF17DE9CFA}" srcOrd="10" destOrd="0" presId="urn:microsoft.com/office/officeart/2018/2/layout/IconCircleList"/>
    <dgm:cxn modelId="{2C368CCC-D12F-4AB4-B6F3-FB04F00FD011}" type="presParOf" srcId="{30540AC4-844A-486D-ADA6-22CF17DE9CFA}" destId="{8DD2DF9C-9E52-44BE-9758-43BCD5985DE7}" srcOrd="0" destOrd="0" presId="urn:microsoft.com/office/officeart/2018/2/layout/IconCircleList"/>
    <dgm:cxn modelId="{950A4D20-CEAD-4C35-BD4F-683FD02D87FD}" type="presParOf" srcId="{30540AC4-844A-486D-ADA6-22CF17DE9CFA}" destId="{24AD6C5D-1870-4F5F-AF2A-98B8BB99B6F1}" srcOrd="1" destOrd="0" presId="urn:microsoft.com/office/officeart/2018/2/layout/IconCircleList"/>
    <dgm:cxn modelId="{0E51E9F9-2A70-4515-96D2-0099E0AF9895}" type="presParOf" srcId="{30540AC4-844A-486D-ADA6-22CF17DE9CFA}" destId="{7C53C376-8CB9-4116-94AB-700BF3032C96}" srcOrd="2" destOrd="0" presId="urn:microsoft.com/office/officeart/2018/2/layout/IconCircleList"/>
    <dgm:cxn modelId="{3566B1DE-5FC5-4233-B0CE-E949B99485C0}" type="presParOf" srcId="{30540AC4-844A-486D-ADA6-22CF17DE9CFA}" destId="{C86A8805-ADCF-461D-A6CA-8F0D0C3AEB86}" srcOrd="3" destOrd="0" presId="urn:microsoft.com/office/officeart/2018/2/layout/IconCircleList"/>
    <dgm:cxn modelId="{A67D5906-81CE-4FF9-8ECC-5635ECB80996}" type="presParOf" srcId="{9A98916B-63BC-45EC-B068-A65DD24F41B3}" destId="{DBF5FF25-D4D6-4C4A-B9BB-0A249C36E572}" srcOrd="11" destOrd="0" presId="urn:microsoft.com/office/officeart/2018/2/layout/IconCircleList"/>
    <dgm:cxn modelId="{D41C6298-0E3C-46E5-87DA-500E37011CF2}" type="presParOf" srcId="{9A98916B-63BC-45EC-B068-A65DD24F41B3}" destId="{E3611386-2116-4416-AB82-7996862D1A91}" srcOrd="12" destOrd="0" presId="urn:microsoft.com/office/officeart/2018/2/layout/IconCircleList"/>
    <dgm:cxn modelId="{B86E8067-48B1-4D7F-9142-B02194C91C5C}" type="presParOf" srcId="{E3611386-2116-4416-AB82-7996862D1A91}" destId="{7C515563-21AD-413A-A214-B5623A4E9935}" srcOrd="0" destOrd="0" presId="urn:microsoft.com/office/officeart/2018/2/layout/IconCircleList"/>
    <dgm:cxn modelId="{4FBEA8F3-648A-40E9-ABF3-20D626F5B5E9}" type="presParOf" srcId="{E3611386-2116-4416-AB82-7996862D1A91}" destId="{24198C68-EEAC-419C-8383-36B5A2F4BE21}" srcOrd="1" destOrd="0" presId="urn:microsoft.com/office/officeart/2018/2/layout/IconCircleList"/>
    <dgm:cxn modelId="{B6092A0D-C923-4CF0-A988-531E1FCC7920}" type="presParOf" srcId="{E3611386-2116-4416-AB82-7996862D1A91}" destId="{0F358F98-FCF9-4355-A92A-F6270F218219}" srcOrd="2" destOrd="0" presId="urn:microsoft.com/office/officeart/2018/2/layout/IconCircleList"/>
    <dgm:cxn modelId="{A11D0A5B-EDD0-4A33-BE10-888DF8FE5D37}" type="presParOf" srcId="{E3611386-2116-4416-AB82-7996862D1A91}" destId="{657B1F49-6E7D-45E3-8240-447FFEFA74BD}" srcOrd="3" destOrd="0" presId="urn:microsoft.com/office/officeart/2018/2/layout/Icon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4EB24-3581-4B4F-90C3-FEBD93301437}">
      <dsp:nvSpPr>
        <dsp:cNvPr id="0" name=""/>
        <dsp:cNvSpPr/>
      </dsp:nvSpPr>
      <dsp:spPr>
        <a:xfrm rot="16200000">
          <a:off x="1399765" y="-568736"/>
          <a:ext cx="3269000" cy="4726483"/>
        </a:xfrm>
        <a:prstGeom prst="round2SameRect">
          <a:avLst>
            <a:gd name="adj1" fmla="val 16670"/>
            <a:gd name="adj2" fmla="val 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lvl="0" algn="ctr" defTabSz="977900">
            <a:lnSpc>
              <a:spcPct val="90000"/>
            </a:lnSpc>
            <a:spcBef>
              <a:spcPct val="0"/>
            </a:spcBef>
            <a:spcAft>
              <a:spcPct val="35000"/>
            </a:spcAft>
          </a:pPr>
          <a:r>
            <a:rPr lang="en-US" sz="2200" b="1" kern="1200" dirty="0">
              <a:solidFill>
                <a:srgbClr val="0070C0"/>
              </a:solidFill>
            </a:rPr>
            <a:t>2022 Kenya Nutrition Action Plan </a:t>
          </a:r>
        </a:p>
        <a:p>
          <a:pPr lvl="0" algn="ctr" defTabSz="977900">
            <a:lnSpc>
              <a:spcPct val="90000"/>
            </a:lnSpc>
            <a:spcBef>
              <a:spcPct val="0"/>
            </a:spcBef>
            <a:spcAft>
              <a:spcPct val="35000"/>
            </a:spcAft>
          </a:pPr>
          <a:r>
            <a:rPr lang="en-US" sz="2200" b="0" kern="1200" dirty="0">
              <a:solidFill>
                <a:schemeClr val="tx1"/>
              </a:solidFill>
            </a:rPr>
            <a:t>Chapter 6: Monitoring, Evaluation, Accountability And Learning (MEAL)</a:t>
          </a:r>
        </a:p>
        <a:p>
          <a:pPr lvl="0" algn="ctr" defTabSz="977900">
            <a:lnSpc>
              <a:spcPct val="90000"/>
            </a:lnSpc>
            <a:spcBef>
              <a:spcPct val="0"/>
            </a:spcBef>
            <a:spcAft>
              <a:spcPct val="35000"/>
            </a:spcAft>
          </a:pPr>
          <a:endParaRPr lang="en-US" sz="1200" b="0" kern="1200" dirty="0">
            <a:solidFill>
              <a:schemeClr val="tx1"/>
            </a:solidFill>
          </a:endParaRPr>
        </a:p>
        <a:p>
          <a:pPr lvl="0" algn="ctr" defTabSz="977900">
            <a:lnSpc>
              <a:spcPct val="90000"/>
            </a:lnSpc>
            <a:spcBef>
              <a:spcPct val="0"/>
            </a:spcBef>
            <a:spcAft>
              <a:spcPct val="35000"/>
            </a:spcAft>
          </a:pPr>
          <a:r>
            <a:rPr lang="en-US" sz="2200" b="0" kern="1200" dirty="0">
              <a:solidFill>
                <a:schemeClr val="tx1"/>
              </a:solidFill>
            </a:rPr>
            <a:t>Key Result Area 16: Sectoral and multisectoral nutrition information systems, learning and research strengthened: Review and update the Kenya Nutrition M&amp;E framework</a:t>
          </a:r>
        </a:p>
      </dsp:txBody>
      <dsp:txXfrm rot="5400000">
        <a:off x="830632" y="319613"/>
        <a:ext cx="4566875" cy="2949784"/>
      </dsp:txXfrm>
    </dsp:sp>
    <dsp:sp modelId="{3B5057B5-8F73-4021-9156-319B30A0ACB3}">
      <dsp:nvSpPr>
        <dsp:cNvPr id="0" name=""/>
        <dsp:cNvSpPr/>
      </dsp:nvSpPr>
      <dsp:spPr>
        <a:xfrm rot="5400000">
          <a:off x="6997115" y="-1296689"/>
          <a:ext cx="3615748" cy="6445240"/>
        </a:xfrm>
        <a:prstGeom prst="round2SameRect">
          <a:avLst>
            <a:gd name="adj1" fmla="val 16670"/>
            <a:gd name="adj2" fmla="val 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39700" rIns="83820" bIns="139700" numCol="1" spcCol="1270" anchor="t" anchorCtr="0">
          <a:noAutofit/>
        </a:bodyPr>
        <a:lstStyle/>
        <a:p>
          <a:pPr lvl="0" algn="ctr" defTabSz="977900">
            <a:lnSpc>
              <a:spcPct val="90000"/>
            </a:lnSpc>
            <a:spcBef>
              <a:spcPct val="0"/>
            </a:spcBef>
            <a:spcAft>
              <a:spcPct val="35000"/>
            </a:spcAft>
          </a:pPr>
          <a:r>
            <a:rPr lang="en-US" sz="2200" b="1" kern="1200" dirty="0">
              <a:solidFill>
                <a:srgbClr val="0070C0"/>
              </a:solidFill>
            </a:rPr>
            <a:t>Nutrition M&amp;E Framework </a:t>
          </a:r>
        </a:p>
        <a:p>
          <a:pPr lvl="0" algn="ctr" defTabSz="977900">
            <a:lnSpc>
              <a:spcPct val="90000"/>
            </a:lnSpc>
            <a:spcBef>
              <a:spcPct val="0"/>
            </a:spcBef>
            <a:spcAft>
              <a:spcPct val="35000"/>
            </a:spcAft>
          </a:pPr>
          <a:r>
            <a:rPr lang="en-US" sz="2200" b="0" kern="1200" dirty="0">
              <a:solidFill>
                <a:schemeClr val="tx1"/>
              </a:solidFill>
            </a:rPr>
            <a:t>Provide one agreed country level nutrition M&amp;E framework for the 2018-2022 KNAP</a:t>
          </a:r>
        </a:p>
        <a:p>
          <a:pPr lvl="0" algn="ctr" defTabSz="977900">
            <a:lnSpc>
              <a:spcPct val="90000"/>
            </a:lnSpc>
            <a:spcBef>
              <a:spcPct val="0"/>
            </a:spcBef>
            <a:spcAft>
              <a:spcPct val="35000"/>
            </a:spcAft>
          </a:pPr>
          <a:r>
            <a:rPr lang="en-US" sz="2200" b="0" kern="1200" dirty="0">
              <a:solidFill>
                <a:schemeClr val="tx1"/>
              </a:solidFill>
            </a:rPr>
            <a:t>Facilitate tracking and evaluation of performance of set targets</a:t>
          </a:r>
        </a:p>
        <a:p>
          <a:pPr lvl="0" algn="ctr" defTabSz="977900">
            <a:lnSpc>
              <a:spcPct val="90000"/>
            </a:lnSpc>
            <a:spcBef>
              <a:spcPct val="0"/>
            </a:spcBef>
            <a:spcAft>
              <a:spcPct val="35000"/>
            </a:spcAft>
          </a:pPr>
          <a:r>
            <a:rPr lang="en-US" sz="2200" b="0" kern="1200" dirty="0">
              <a:solidFill>
                <a:schemeClr val="tx1"/>
              </a:solidFill>
            </a:rPr>
            <a:t>Serve as an accountability and learning framework</a:t>
          </a:r>
        </a:p>
        <a:p>
          <a:pPr lvl="0" algn="ctr" defTabSz="977900">
            <a:lnSpc>
              <a:spcPct val="90000"/>
            </a:lnSpc>
            <a:spcBef>
              <a:spcPct val="0"/>
            </a:spcBef>
            <a:spcAft>
              <a:spcPct val="35000"/>
            </a:spcAft>
          </a:pPr>
          <a:r>
            <a:rPr lang="en-US" sz="2200" b="0" kern="1200" dirty="0">
              <a:solidFill>
                <a:schemeClr val="tx1"/>
              </a:solidFill>
            </a:rPr>
            <a:t>Provides indicators that will be mutually tracked and reported by all sectors responsible for the implementation of KNAP</a:t>
          </a:r>
        </a:p>
      </dsp:txBody>
      <dsp:txXfrm rot="-5400000">
        <a:off x="5582369" y="294595"/>
        <a:ext cx="6268702" cy="3262672"/>
      </dsp:txXfrm>
    </dsp:sp>
    <dsp:sp modelId="{4E002680-F68A-4524-A96D-A5653E15CABF}">
      <dsp:nvSpPr>
        <dsp:cNvPr id="0" name=""/>
        <dsp:cNvSpPr/>
      </dsp:nvSpPr>
      <dsp:spPr>
        <a:xfrm>
          <a:off x="9214715" y="4499892"/>
          <a:ext cx="2790634" cy="2125417"/>
        </a:xfrm>
        <a:prstGeom prst="circularArrow">
          <a:avLst>
            <a:gd name="adj1" fmla="val 12500"/>
            <a:gd name="adj2" fmla="val 1142322"/>
            <a:gd name="adj3" fmla="val 20457678"/>
            <a:gd name="adj4" fmla="val 10800000"/>
            <a:gd name="adj5" fmla="val 125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3C1CA-5477-4EEE-8D71-F9982338B561}">
      <dsp:nvSpPr>
        <dsp:cNvPr id="0" name=""/>
        <dsp:cNvSpPr/>
      </dsp:nvSpPr>
      <dsp:spPr>
        <a:xfrm rot="10800000">
          <a:off x="6222264" y="4342782"/>
          <a:ext cx="52433" cy="2362189"/>
        </a:xfrm>
        <a:prstGeom prst="circularArrow">
          <a:avLst>
            <a:gd name="adj1" fmla="val 12500"/>
            <a:gd name="adj2" fmla="val 1142322"/>
            <a:gd name="adj3" fmla="val 20457678"/>
            <a:gd name="adj4" fmla="val 10800000"/>
            <a:gd name="adj5" fmla="val 125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F4659-B963-4211-B591-1303075F84B3}">
      <dsp:nvSpPr>
        <dsp:cNvPr id="0" name=""/>
        <dsp:cNvSpPr/>
      </dsp:nvSpPr>
      <dsp:spPr>
        <a:xfrm>
          <a:off x="55" y="66197"/>
          <a:ext cx="5315367" cy="593099"/>
        </a:xfrm>
        <a:prstGeom prst="rect">
          <a:avLst/>
        </a:prstGeom>
        <a:solidFill>
          <a:schemeClr val="bg1"/>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70C0"/>
              </a:solidFill>
            </a:rPr>
            <a:t>Chapter 1:  Introduction</a:t>
          </a:r>
        </a:p>
      </dsp:txBody>
      <dsp:txXfrm>
        <a:off x="55" y="66197"/>
        <a:ext cx="5315367" cy="593099"/>
      </dsp:txXfrm>
    </dsp:sp>
    <dsp:sp modelId="{1F18F06E-9B8C-42D6-86DD-5B6EB4058147}">
      <dsp:nvSpPr>
        <dsp:cNvPr id="0" name=""/>
        <dsp:cNvSpPr/>
      </dsp:nvSpPr>
      <dsp:spPr>
        <a:xfrm>
          <a:off x="10898" y="631503"/>
          <a:ext cx="5315367" cy="2298914"/>
        </a:xfrm>
        <a:prstGeom prst="rect">
          <a:avLst/>
        </a:prstGeom>
        <a:solidFill>
          <a:schemeClr val="bg1">
            <a:alpha val="89804"/>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Nutrition Situation</a:t>
          </a:r>
        </a:p>
        <a:p>
          <a:pPr marL="114300" lvl="1" indent="-114300" algn="l" defTabSz="666750">
            <a:lnSpc>
              <a:spcPct val="90000"/>
            </a:lnSpc>
            <a:spcBef>
              <a:spcPct val="0"/>
            </a:spcBef>
            <a:spcAft>
              <a:spcPct val="15000"/>
            </a:spcAft>
            <a:buChar char="••"/>
          </a:pPr>
          <a:r>
            <a:rPr lang="en-US" sz="1500" kern="1200" dirty="0">
              <a:solidFill>
                <a:schemeClr val="tx1"/>
              </a:solidFill>
            </a:rPr>
            <a:t>Vision, Mission and Mandate of Division of Nutrition and Dietetics (DND)</a:t>
          </a:r>
        </a:p>
        <a:p>
          <a:pPr marL="114300" lvl="1" indent="-114300" algn="l" defTabSz="666750">
            <a:lnSpc>
              <a:spcPct val="90000"/>
            </a:lnSpc>
            <a:spcBef>
              <a:spcPct val="0"/>
            </a:spcBef>
            <a:spcAft>
              <a:spcPct val="15000"/>
            </a:spcAft>
            <a:buChar char="••"/>
          </a:pPr>
          <a:r>
            <a:rPr lang="en-US" sz="1500" kern="1200" dirty="0">
              <a:solidFill>
                <a:schemeClr val="tx1"/>
              </a:solidFill>
            </a:rPr>
            <a:t>DND Core Values and Guiding Principles</a:t>
          </a:r>
        </a:p>
        <a:p>
          <a:pPr marL="114300" lvl="1" indent="-114300" algn="l" defTabSz="666750">
            <a:lnSpc>
              <a:spcPct val="90000"/>
            </a:lnSpc>
            <a:spcBef>
              <a:spcPct val="0"/>
            </a:spcBef>
            <a:spcAft>
              <a:spcPct val="15000"/>
            </a:spcAft>
            <a:buChar char="••"/>
          </a:pPr>
          <a:r>
            <a:rPr lang="en-US" sz="1500" kern="1200" dirty="0">
              <a:solidFill>
                <a:schemeClr val="tx1"/>
              </a:solidFill>
            </a:rPr>
            <a:t>The Kenya Nutrition Action Plan 2018-2022 and County nutrition Action Plans </a:t>
          </a:r>
        </a:p>
        <a:p>
          <a:pPr marL="114300" lvl="1" indent="-114300" algn="l" defTabSz="666750">
            <a:lnSpc>
              <a:spcPct val="90000"/>
            </a:lnSpc>
            <a:spcBef>
              <a:spcPct val="0"/>
            </a:spcBef>
            <a:spcAft>
              <a:spcPct val="15000"/>
            </a:spcAft>
            <a:buChar char="••"/>
          </a:pPr>
          <a:r>
            <a:rPr lang="en-US" sz="1500" kern="1200" dirty="0">
              <a:solidFill>
                <a:schemeClr val="tx1"/>
              </a:solidFill>
            </a:rPr>
            <a:t>Development process of the Monitoring and Evaluation Framework 2018-2022</a:t>
          </a:r>
        </a:p>
        <a:p>
          <a:pPr marL="114300" lvl="1" indent="-114300" algn="l" defTabSz="666750">
            <a:lnSpc>
              <a:spcPct val="90000"/>
            </a:lnSpc>
            <a:spcBef>
              <a:spcPct val="0"/>
            </a:spcBef>
            <a:spcAft>
              <a:spcPct val="15000"/>
            </a:spcAft>
            <a:buChar char="••"/>
          </a:pPr>
          <a:r>
            <a:rPr lang="en-US" sz="1500" kern="1200" dirty="0">
              <a:solidFill>
                <a:schemeClr val="tx1"/>
              </a:solidFill>
            </a:rPr>
            <a:t>Status of nutrition M&amp;E and information system</a:t>
          </a:r>
        </a:p>
      </dsp:txBody>
      <dsp:txXfrm>
        <a:off x="10898" y="631503"/>
        <a:ext cx="5315367" cy="2298914"/>
      </dsp:txXfrm>
    </dsp:sp>
    <dsp:sp modelId="{3624A5A7-3B7F-4A0B-868C-14FE5CDCE8D9}">
      <dsp:nvSpPr>
        <dsp:cNvPr id="0" name=""/>
        <dsp:cNvSpPr/>
      </dsp:nvSpPr>
      <dsp:spPr>
        <a:xfrm>
          <a:off x="6059574" y="89012"/>
          <a:ext cx="5315367" cy="593099"/>
        </a:xfrm>
        <a:prstGeom prst="rect">
          <a:avLst/>
        </a:prstGeom>
        <a:solidFill>
          <a:schemeClr val="lt1">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solidFill>
                <a:srgbClr val="0070C0"/>
              </a:solidFill>
            </a:rPr>
            <a:t>Chapter 2: Development of the Nutrition Monitoring and Evaluation Framework</a:t>
          </a:r>
        </a:p>
      </dsp:txBody>
      <dsp:txXfrm>
        <a:off x="6059574" y="89012"/>
        <a:ext cx="5315367" cy="593099"/>
      </dsp:txXfrm>
    </dsp:sp>
    <dsp:sp modelId="{78739674-5E0F-4961-A399-A8E0973AF094}">
      <dsp:nvSpPr>
        <dsp:cNvPr id="0" name=""/>
        <dsp:cNvSpPr/>
      </dsp:nvSpPr>
      <dsp:spPr>
        <a:xfrm>
          <a:off x="6059630" y="699950"/>
          <a:ext cx="5315367" cy="2207651"/>
        </a:xfrm>
        <a:prstGeom prst="rect">
          <a:avLst/>
        </a:prstGeom>
        <a:solidFill>
          <a:schemeClr val="lt1">
            <a:alpha val="90000"/>
            <a:tint val="4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Rationale</a:t>
          </a:r>
        </a:p>
        <a:p>
          <a:pPr marL="114300" lvl="1" indent="-114300" algn="l" defTabSz="666750">
            <a:lnSpc>
              <a:spcPct val="90000"/>
            </a:lnSpc>
            <a:spcBef>
              <a:spcPct val="0"/>
            </a:spcBef>
            <a:spcAft>
              <a:spcPct val="15000"/>
            </a:spcAft>
            <a:buChar char="••"/>
          </a:pPr>
          <a:r>
            <a:rPr lang="en-US" sz="1500" kern="1200" dirty="0"/>
            <a:t>Goal and Objectives of the M&amp;E Framework</a:t>
          </a:r>
        </a:p>
        <a:p>
          <a:pPr marL="114300" lvl="1" indent="-114300" algn="l" defTabSz="666750">
            <a:lnSpc>
              <a:spcPct val="90000"/>
            </a:lnSpc>
            <a:spcBef>
              <a:spcPct val="0"/>
            </a:spcBef>
            <a:spcAft>
              <a:spcPct val="15000"/>
            </a:spcAft>
            <a:buChar char="••"/>
          </a:pPr>
          <a:r>
            <a:rPr lang="en-US" sz="1500" kern="1200" dirty="0"/>
            <a:t>Guiding Principles for the M&amp;E framework</a:t>
          </a:r>
        </a:p>
        <a:p>
          <a:pPr marL="114300" lvl="1" indent="-114300" algn="l" defTabSz="666750">
            <a:lnSpc>
              <a:spcPct val="90000"/>
            </a:lnSpc>
            <a:spcBef>
              <a:spcPct val="0"/>
            </a:spcBef>
            <a:spcAft>
              <a:spcPct val="15000"/>
            </a:spcAft>
            <a:buChar char="••"/>
          </a:pPr>
          <a:r>
            <a:rPr lang="en-US" sz="1500" kern="1200" dirty="0"/>
            <a:t>Components of the Nutrition Information System</a:t>
          </a:r>
        </a:p>
        <a:p>
          <a:pPr marL="114300" lvl="1" indent="-114300" algn="l" defTabSz="666750">
            <a:lnSpc>
              <a:spcPct val="90000"/>
            </a:lnSpc>
            <a:spcBef>
              <a:spcPct val="0"/>
            </a:spcBef>
            <a:spcAft>
              <a:spcPct val="15000"/>
            </a:spcAft>
            <a:buChar char="••"/>
          </a:pPr>
          <a:r>
            <a:rPr lang="en-US" sz="1500" kern="1200" dirty="0"/>
            <a:t>Sources of nutrition data and information</a:t>
          </a:r>
        </a:p>
        <a:p>
          <a:pPr marL="114300" lvl="1" indent="-114300" algn="l" defTabSz="666750">
            <a:lnSpc>
              <a:spcPct val="90000"/>
            </a:lnSpc>
            <a:spcBef>
              <a:spcPct val="0"/>
            </a:spcBef>
            <a:spcAft>
              <a:spcPct val="15000"/>
            </a:spcAft>
            <a:buChar char="••"/>
          </a:pPr>
          <a:r>
            <a:rPr lang="en-US" sz="1500" kern="1200" dirty="0"/>
            <a:t>M&amp;E Toolkit</a:t>
          </a:r>
        </a:p>
        <a:p>
          <a:pPr marL="114300" lvl="1" indent="-114300" algn="l" defTabSz="666750">
            <a:lnSpc>
              <a:spcPct val="90000"/>
            </a:lnSpc>
            <a:spcBef>
              <a:spcPct val="0"/>
            </a:spcBef>
            <a:spcAft>
              <a:spcPct val="15000"/>
            </a:spcAft>
            <a:buChar char="••"/>
          </a:pPr>
          <a:r>
            <a:rPr lang="en-US" sz="1500" kern="1200" dirty="0"/>
            <a:t>Basic Concepts of Monitoring, Evaluation, Accountability and Learning</a:t>
          </a:r>
        </a:p>
      </dsp:txBody>
      <dsp:txXfrm>
        <a:off x="6059630" y="699950"/>
        <a:ext cx="5315367" cy="2207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AD298-1A1B-4F72-B973-9E99B5A7ED65}">
      <dsp:nvSpPr>
        <dsp:cNvPr id="0" name=""/>
        <dsp:cNvSpPr/>
      </dsp:nvSpPr>
      <dsp:spPr>
        <a:xfrm>
          <a:off x="55" y="0"/>
          <a:ext cx="5315367" cy="590826"/>
        </a:xfrm>
        <a:prstGeom prst="rect">
          <a:avLst/>
        </a:prstGeom>
        <a:solidFill>
          <a:schemeClr val="lt1">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70C0"/>
              </a:solidFill>
            </a:rPr>
            <a:t>Chapter 3: Nutrition M&amp;E Framework In Kenya</a:t>
          </a:r>
        </a:p>
      </dsp:txBody>
      <dsp:txXfrm>
        <a:off x="55" y="0"/>
        <a:ext cx="5315367" cy="590826"/>
      </dsp:txXfrm>
    </dsp:sp>
    <dsp:sp modelId="{8D60831B-05CB-436D-9DA5-1DC06E8AB275}">
      <dsp:nvSpPr>
        <dsp:cNvPr id="0" name=""/>
        <dsp:cNvSpPr/>
      </dsp:nvSpPr>
      <dsp:spPr>
        <a:xfrm>
          <a:off x="55" y="622450"/>
          <a:ext cx="5315367" cy="2141100"/>
        </a:xfrm>
        <a:prstGeom prst="rect">
          <a:avLst/>
        </a:prstGeom>
        <a:solidFill>
          <a:schemeClr val="lt1">
            <a:alpha val="90000"/>
            <a:tint val="4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Common Results Accountability Framework</a:t>
          </a:r>
        </a:p>
        <a:p>
          <a:pPr marL="114300" lvl="1" indent="-114300" algn="l" defTabSz="666750">
            <a:lnSpc>
              <a:spcPct val="90000"/>
            </a:lnSpc>
            <a:spcBef>
              <a:spcPct val="0"/>
            </a:spcBef>
            <a:spcAft>
              <a:spcPct val="15000"/>
            </a:spcAft>
            <a:buChar char="••"/>
          </a:pPr>
          <a:r>
            <a:rPr lang="en-US" sz="1500" kern="1200" dirty="0"/>
            <a:t>Indicators by Key Result Areas</a:t>
          </a:r>
        </a:p>
        <a:p>
          <a:pPr marL="114300" lvl="1" indent="-114300" algn="l" defTabSz="666750">
            <a:lnSpc>
              <a:spcPct val="90000"/>
            </a:lnSpc>
            <a:spcBef>
              <a:spcPct val="0"/>
            </a:spcBef>
            <a:spcAft>
              <a:spcPct val="15000"/>
            </a:spcAft>
            <a:buChar char="••"/>
          </a:pPr>
          <a:r>
            <a:rPr lang="en-US" sz="1500" kern="1200" dirty="0"/>
            <a:t>Monitoring and Reporting</a:t>
          </a:r>
        </a:p>
        <a:p>
          <a:pPr marL="114300" lvl="1" indent="-114300" algn="l" defTabSz="666750">
            <a:lnSpc>
              <a:spcPct val="90000"/>
            </a:lnSpc>
            <a:spcBef>
              <a:spcPct val="0"/>
            </a:spcBef>
            <a:spcAft>
              <a:spcPct val="15000"/>
            </a:spcAft>
            <a:buChar char="••"/>
          </a:pPr>
          <a:r>
            <a:rPr lang="en-US" sz="1500" kern="1200" dirty="0"/>
            <a:t>Monitoring and Evaluation Implementation Matrix</a:t>
          </a:r>
        </a:p>
        <a:p>
          <a:pPr marL="114300" lvl="1" indent="-114300" algn="l" defTabSz="666750">
            <a:lnSpc>
              <a:spcPct val="90000"/>
            </a:lnSpc>
            <a:spcBef>
              <a:spcPct val="0"/>
            </a:spcBef>
            <a:spcAft>
              <a:spcPct val="15000"/>
            </a:spcAft>
            <a:buChar char="••"/>
          </a:pPr>
          <a:r>
            <a:rPr lang="en-US" sz="1500" kern="1200" dirty="0"/>
            <a:t>Evaluation</a:t>
          </a:r>
        </a:p>
        <a:p>
          <a:pPr marL="114300" lvl="1" indent="-114300" algn="l" defTabSz="666750">
            <a:lnSpc>
              <a:spcPct val="90000"/>
            </a:lnSpc>
            <a:spcBef>
              <a:spcPct val="0"/>
            </a:spcBef>
            <a:spcAft>
              <a:spcPct val="15000"/>
            </a:spcAft>
            <a:buChar char="••"/>
          </a:pPr>
          <a:r>
            <a:rPr lang="en-US" sz="1500" kern="1200" dirty="0"/>
            <a:t>Accountability and Learning</a:t>
          </a:r>
        </a:p>
        <a:p>
          <a:pPr marL="114300" lvl="1" indent="-114300" algn="l" defTabSz="666750">
            <a:lnSpc>
              <a:spcPct val="90000"/>
            </a:lnSpc>
            <a:spcBef>
              <a:spcPct val="0"/>
            </a:spcBef>
            <a:spcAft>
              <a:spcPct val="15000"/>
            </a:spcAft>
            <a:buChar char="••"/>
          </a:pPr>
          <a:r>
            <a:rPr lang="en-US" sz="1500" kern="1200" dirty="0"/>
            <a:t>Operational Research</a:t>
          </a:r>
        </a:p>
        <a:p>
          <a:pPr marL="114300" lvl="1" indent="-114300" algn="l" defTabSz="666750">
            <a:lnSpc>
              <a:spcPct val="90000"/>
            </a:lnSpc>
            <a:spcBef>
              <a:spcPct val="0"/>
            </a:spcBef>
            <a:spcAft>
              <a:spcPct val="15000"/>
            </a:spcAft>
            <a:buChar char="••"/>
          </a:pPr>
          <a:r>
            <a:rPr lang="en-US" sz="1500" kern="1200" dirty="0"/>
            <a:t>Research and Learning Implementation Matrix</a:t>
          </a:r>
        </a:p>
      </dsp:txBody>
      <dsp:txXfrm>
        <a:off x="55" y="622450"/>
        <a:ext cx="5315367" cy="2141100"/>
      </dsp:txXfrm>
    </dsp:sp>
    <dsp:sp modelId="{7B7205E1-BFE4-4E7D-871E-CE7DDFF2D73C}">
      <dsp:nvSpPr>
        <dsp:cNvPr id="0" name=""/>
        <dsp:cNvSpPr/>
      </dsp:nvSpPr>
      <dsp:spPr>
        <a:xfrm>
          <a:off x="6059630" y="0"/>
          <a:ext cx="5315367" cy="590826"/>
        </a:xfrm>
        <a:prstGeom prst="rect">
          <a:avLst/>
        </a:prstGeom>
        <a:solidFill>
          <a:schemeClr val="lt1">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70C0"/>
              </a:solidFill>
            </a:rPr>
            <a:t>Chapter Four: Implementation Strategy for the M&amp;E Framework</a:t>
          </a:r>
        </a:p>
      </dsp:txBody>
      <dsp:txXfrm>
        <a:off x="6059630" y="0"/>
        <a:ext cx="5315367" cy="590826"/>
      </dsp:txXfrm>
    </dsp:sp>
    <dsp:sp modelId="{23892DCC-E143-442E-8BA7-96A72641C67F}">
      <dsp:nvSpPr>
        <dsp:cNvPr id="0" name=""/>
        <dsp:cNvSpPr/>
      </dsp:nvSpPr>
      <dsp:spPr>
        <a:xfrm>
          <a:off x="6059574" y="622450"/>
          <a:ext cx="5315367" cy="2141100"/>
        </a:xfrm>
        <a:prstGeom prst="rect">
          <a:avLst/>
        </a:prstGeom>
        <a:solidFill>
          <a:schemeClr val="lt1">
            <a:alpha val="90000"/>
            <a:tint val="4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Roles and Responsibilities of Stakeholders</a:t>
          </a:r>
        </a:p>
        <a:p>
          <a:pPr marL="114300" lvl="1" indent="-114300" algn="l" defTabSz="666750">
            <a:lnSpc>
              <a:spcPct val="90000"/>
            </a:lnSpc>
            <a:spcBef>
              <a:spcPct val="0"/>
            </a:spcBef>
            <a:spcAft>
              <a:spcPct val="15000"/>
            </a:spcAft>
            <a:buChar char="••"/>
          </a:pPr>
          <a:r>
            <a:rPr lang="en-US" sz="1500" kern="1200" dirty="0"/>
            <a:t>Technical Coordination Mechanisms</a:t>
          </a:r>
        </a:p>
        <a:p>
          <a:pPr marL="114300" lvl="1" indent="-114300" algn="l" defTabSz="666750">
            <a:lnSpc>
              <a:spcPct val="90000"/>
            </a:lnSpc>
            <a:spcBef>
              <a:spcPct val="0"/>
            </a:spcBef>
            <a:spcAft>
              <a:spcPct val="15000"/>
            </a:spcAft>
            <a:buChar char="••"/>
          </a:pPr>
          <a:r>
            <a:rPr lang="en-US" sz="1500" kern="1200" dirty="0"/>
            <a:t>Capacity Development for nutrition information and M&amp;E</a:t>
          </a:r>
        </a:p>
        <a:p>
          <a:pPr marL="114300" lvl="1" indent="-114300" algn="l" defTabSz="666750">
            <a:lnSpc>
              <a:spcPct val="90000"/>
            </a:lnSpc>
            <a:spcBef>
              <a:spcPct val="0"/>
            </a:spcBef>
            <a:spcAft>
              <a:spcPct val="15000"/>
            </a:spcAft>
            <a:buChar char="••"/>
          </a:pPr>
          <a:r>
            <a:rPr lang="en-US" sz="1500" kern="1200" dirty="0"/>
            <a:t>Data Quality Assurance</a:t>
          </a:r>
        </a:p>
        <a:p>
          <a:pPr marL="114300" lvl="1" indent="-114300" algn="l" defTabSz="666750">
            <a:lnSpc>
              <a:spcPct val="90000"/>
            </a:lnSpc>
            <a:spcBef>
              <a:spcPct val="0"/>
            </a:spcBef>
            <a:spcAft>
              <a:spcPct val="15000"/>
            </a:spcAft>
            <a:buChar char="••"/>
          </a:pPr>
          <a:r>
            <a:rPr lang="en-US" sz="1500" kern="1200" dirty="0"/>
            <a:t>Funding of the M&amp;E system</a:t>
          </a:r>
        </a:p>
        <a:p>
          <a:pPr marL="114300" lvl="1" indent="-114300" algn="l" defTabSz="666750">
            <a:lnSpc>
              <a:spcPct val="90000"/>
            </a:lnSpc>
            <a:spcBef>
              <a:spcPct val="0"/>
            </a:spcBef>
            <a:spcAft>
              <a:spcPct val="15000"/>
            </a:spcAft>
            <a:buChar char="••"/>
          </a:pPr>
          <a:r>
            <a:rPr lang="en-US" sz="1500" kern="1200" dirty="0"/>
            <a:t>Accountability: Feedback and Response mechanisms</a:t>
          </a:r>
        </a:p>
        <a:p>
          <a:pPr marL="114300" lvl="1" indent="-114300" algn="l" defTabSz="666750">
            <a:lnSpc>
              <a:spcPct val="90000"/>
            </a:lnSpc>
            <a:spcBef>
              <a:spcPct val="0"/>
            </a:spcBef>
            <a:spcAft>
              <a:spcPct val="15000"/>
            </a:spcAft>
            <a:buChar char="••"/>
          </a:pPr>
          <a:r>
            <a:rPr lang="en-US" sz="1500" kern="1200" dirty="0"/>
            <a:t>Updating of the Framework</a:t>
          </a:r>
        </a:p>
      </dsp:txBody>
      <dsp:txXfrm>
        <a:off x="6059574" y="622450"/>
        <a:ext cx="5315367" cy="2141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5678C-47DE-4C6F-8D5E-5F4CFBE2D5DE}">
      <dsp:nvSpPr>
        <dsp:cNvPr id="0" name=""/>
        <dsp:cNvSpPr/>
      </dsp:nvSpPr>
      <dsp:spPr>
        <a:xfrm>
          <a:off x="0" y="734014"/>
          <a:ext cx="11734799" cy="1445285"/>
        </a:xfrm>
        <a:prstGeom prst="rect">
          <a:avLst/>
        </a:prstGeom>
        <a:solidFill>
          <a:schemeClr val="lt1">
            <a:alpha val="90000"/>
            <a:hueOff val="0"/>
            <a:satOff val="0"/>
            <a:lumOff val="0"/>
            <a:alphaOff val="0"/>
          </a:schemeClr>
        </a:solidFill>
        <a:ln w="6350" cap="flat" cmpd="sng" algn="ctr">
          <a:solidFill>
            <a:schemeClr val="bg1">
              <a:lumMod val="9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0751" tIns="270764" rIns="91075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comprehensive M&amp;E guidance</a:t>
          </a:r>
          <a:endParaRPr lang="en-US" sz="1000" kern="1200" dirty="0"/>
        </a:p>
        <a:p>
          <a:pPr marL="228600" lvl="1" indent="-228600" algn="l" defTabSz="889000">
            <a:lnSpc>
              <a:spcPct val="90000"/>
            </a:lnSpc>
            <a:spcBef>
              <a:spcPct val="0"/>
            </a:spcBef>
            <a:spcAft>
              <a:spcPct val="15000"/>
            </a:spcAft>
            <a:buChar char="••"/>
          </a:pPr>
          <a:r>
            <a:rPr lang="en-US" sz="2000" kern="1200" dirty="0"/>
            <a:t>Associated indicators and toolkits: identified performance indicators with clear definitions, thresholds, milestones, data collections methods, and frequency of collection </a:t>
          </a:r>
        </a:p>
        <a:p>
          <a:pPr marL="228600" lvl="1" indent="-228600" algn="l" defTabSz="889000">
            <a:lnSpc>
              <a:spcPct val="90000"/>
            </a:lnSpc>
            <a:spcBef>
              <a:spcPct val="0"/>
            </a:spcBef>
            <a:spcAft>
              <a:spcPct val="15000"/>
            </a:spcAft>
            <a:buChar char="••"/>
          </a:pPr>
          <a:r>
            <a:rPr lang="en-US" sz="2000" kern="1200" dirty="0"/>
            <a:t>A harmonized approach and understanding of nutrition M&amp;E</a:t>
          </a:r>
        </a:p>
      </dsp:txBody>
      <dsp:txXfrm>
        <a:off x="0" y="734014"/>
        <a:ext cx="11734799" cy="1445285"/>
      </dsp:txXfrm>
    </dsp:sp>
    <dsp:sp modelId="{B192275D-BE37-4449-BCD8-31D039F8CF40}">
      <dsp:nvSpPr>
        <dsp:cNvPr id="0" name=""/>
        <dsp:cNvSpPr/>
      </dsp:nvSpPr>
      <dsp:spPr>
        <a:xfrm>
          <a:off x="586740" y="78510"/>
          <a:ext cx="8214360" cy="847197"/>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0483" tIns="0" rIns="310483" bIns="0" numCol="1" spcCol="1270" anchor="ctr" anchorCtr="0">
          <a:noAutofit/>
        </a:bodyPr>
        <a:lstStyle/>
        <a:p>
          <a:pPr lvl="0" algn="l" defTabSz="977900">
            <a:lnSpc>
              <a:spcPct val="90000"/>
            </a:lnSpc>
            <a:spcBef>
              <a:spcPct val="0"/>
            </a:spcBef>
            <a:spcAft>
              <a:spcPct val="35000"/>
            </a:spcAft>
          </a:pPr>
          <a:r>
            <a:rPr lang="en-US" sz="2200" kern="1200" dirty="0"/>
            <a:t>The framework puts in place:</a:t>
          </a:r>
        </a:p>
      </dsp:txBody>
      <dsp:txXfrm>
        <a:off x="628097" y="119867"/>
        <a:ext cx="8131646" cy="764483"/>
      </dsp:txXfrm>
    </dsp:sp>
    <dsp:sp modelId="{4179E6B5-4211-42E8-91C9-9A48D511A42D}">
      <dsp:nvSpPr>
        <dsp:cNvPr id="0" name=""/>
        <dsp:cNvSpPr/>
      </dsp:nvSpPr>
      <dsp:spPr>
        <a:xfrm>
          <a:off x="0" y="2701223"/>
          <a:ext cx="11734799" cy="3027340"/>
        </a:xfrm>
        <a:prstGeom prst="rect">
          <a:avLst/>
        </a:prstGeom>
        <a:solidFill>
          <a:schemeClr val="lt1">
            <a:alpha val="90000"/>
            <a:hueOff val="0"/>
            <a:satOff val="0"/>
            <a:lumOff val="0"/>
            <a:alphaOff val="0"/>
          </a:schemeClr>
        </a:solidFill>
        <a:ln w="6350" cap="flat" cmpd="sng" algn="ctr">
          <a:solidFill>
            <a:schemeClr val="bg1">
              <a:lumMod val="9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0751" tIns="270764" rIns="910751"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889000">
            <a:lnSpc>
              <a:spcPct val="90000"/>
            </a:lnSpc>
            <a:spcBef>
              <a:spcPct val="0"/>
            </a:spcBef>
            <a:spcAft>
              <a:spcPct val="15000"/>
            </a:spcAft>
            <a:buChar char="••"/>
          </a:pPr>
          <a:r>
            <a:rPr lang="en-US" sz="2000" kern="1200" dirty="0"/>
            <a:t>What is to be monitored and evaluated</a:t>
          </a:r>
        </a:p>
        <a:p>
          <a:pPr marL="228600" lvl="1" indent="-228600" algn="l" defTabSz="889000">
            <a:lnSpc>
              <a:spcPct val="90000"/>
            </a:lnSpc>
            <a:spcBef>
              <a:spcPct val="0"/>
            </a:spcBef>
            <a:spcAft>
              <a:spcPct val="15000"/>
            </a:spcAft>
            <a:buChar char="••"/>
          </a:pPr>
          <a:r>
            <a:rPr lang="en-US" sz="2000" kern="1200" dirty="0"/>
            <a:t>The activities needed to monitor and evaluate</a:t>
          </a:r>
        </a:p>
        <a:p>
          <a:pPr marL="228600" lvl="1" indent="-228600" algn="l" defTabSz="889000">
            <a:lnSpc>
              <a:spcPct val="90000"/>
            </a:lnSpc>
            <a:spcBef>
              <a:spcPct val="0"/>
            </a:spcBef>
            <a:spcAft>
              <a:spcPct val="15000"/>
            </a:spcAft>
            <a:buChar char="••"/>
          </a:pPr>
          <a:r>
            <a:rPr lang="en-US" sz="2000" kern="1200" dirty="0"/>
            <a:t>Who is responsible for monitoring and evaluation activities; Defined roles and responsibilities of different players and levels in the M&amp;E system</a:t>
          </a:r>
        </a:p>
        <a:p>
          <a:pPr marL="228600" lvl="1" indent="-228600" algn="l" defTabSz="889000">
            <a:lnSpc>
              <a:spcPct val="90000"/>
            </a:lnSpc>
            <a:spcBef>
              <a:spcPct val="0"/>
            </a:spcBef>
            <a:spcAft>
              <a:spcPct val="15000"/>
            </a:spcAft>
            <a:buChar char="••"/>
          </a:pPr>
          <a:r>
            <a:rPr lang="en-US" sz="2000" kern="1200" dirty="0"/>
            <a:t>When monitoring and evaluation activities are planned</a:t>
          </a:r>
        </a:p>
        <a:p>
          <a:pPr marL="228600" lvl="1" indent="-228600" algn="l" defTabSz="889000">
            <a:lnSpc>
              <a:spcPct val="90000"/>
            </a:lnSpc>
            <a:spcBef>
              <a:spcPct val="0"/>
            </a:spcBef>
            <a:spcAft>
              <a:spcPct val="15000"/>
            </a:spcAft>
            <a:buChar char="••"/>
          </a:pPr>
          <a:r>
            <a:rPr lang="en-US" sz="2000" kern="1200" dirty="0"/>
            <a:t>How monitoring and evaluation are carried out </a:t>
          </a:r>
        </a:p>
        <a:p>
          <a:pPr marL="228600" lvl="1" indent="-228600" algn="l" defTabSz="889000">
            <a:lnSpc>
              <a:spcPct val="90000"/>
            </a:lnSpc>
            <a:spcBef>
              <a:spcPct val="0"/>
            </a:spcBef>
            <a:spcAft>
              <a:spcPct val="15000"/>
            </a:spcAft>
            <a:buChar char="••"/>
          </a:pPr>
          <a:r>
            <a:rPr lang="en-US" sz="2000" kern="1200" dirty="0"/>
            <a:t>What resources will be required</a:t>
          </a:r>
          <a:endParaRPr lang="en-US" sz="2200" kern="1200" dirty="0"/>
        </a:p>
      </dsp:txBody>
      <dsp:txXfrm>
        <a:off x="0" y="2701223"/>
        <a:ext cx="11734799" cy="3027340"/>
      </dsp:txXfrm>
    </dsp:sp>
    <dsp:sp modelId="{9C21F4E7-8BC5-4D09-B696-D8E9E3E900D7}">
      <dsp:nvSpPr>
        <dsp:cNvPr id="0" name=""/>
        <dsp:cNvSpPr/>
      </dsp:nvSpPr>
      <dsp:spPr>
        <a:xfrm>
          <a:off x="695597" y="2526124"/>
          <a:ext cx="9400924" cy="643485"/>
        </a:xfrm>
        <a:prstGeom prst="roundRect">
          <a:avLst/>
        </a:prstGeom>
        <a:solidFill>
          <a:schemeClr val="accent6"/>
        </a:solidFill>
        <a:ln>
          <a:solidFill>
            <a:schemeClr val="bg1">
              <a:lumMod val="9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10483" tIns="0" rIns="310483" bIns="0" numCol="1" spcCol="1270" anchor="ctr" anchorCtr="0">
          <a:noAutofit/>
        </a:bodyPr>
        <a:lstStyle/>
        <a:p>
          <a:pPr lvl="0" algn="l" defTabSz="977900">
            <a:lnSpc>
              <a:spcPct val="90000"/>
            </a:lnSpc>
            <a:spcBef>
              <a:spcPct val="0"/>
            </a:spcBef>
            <a:spcAft>
              <a:spcPct val="35000"/>
            </a:spcAft>
          </a:pPr>
          <a:r>
            <a:rPr lang="en-US" sz="2200" kern="1200" dirty="0"/>
            <a:t>M&amp;E framework serves as a plan for monitoring and evaluation and clarifies</a:t>
          </a:r>
          <a:r>
            <a:rPr lang="en-US" sz="2000" kern="1200" dirty="0"/>
            <a:t>:</a:t>
          </a:r>
        </a:p>
      </dsp:txBody>
      <dsp:txXfrm>
        <a:off x="727009" y="2557536"/>
        <a:ext cx="9338100" cy="580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A21DC-C948-43DC-84F2-1D77C8BB9C91}">
      <dsp:nvSpPr>
        <dsp:cNvPr id="0" name=""/>
        <dsp:cNvSpPr/>
      </dsp:nvSpPr>
      <dsp:spPr>
        <a:xfrm>
          <a:off x="83067" y="205114"/>
          <a:ext cx="897299" cy="897299"/>
        </a:xfrm>
        <a:prstGeom prst="ellipse">
          <a:avLst/>
        </a:prstGeom>
        <a:noFill/>
        <a:ln>
          <a:noFill/>
        </a:ln>
        <a:effectLst/>
      </dsp:spPr>
      <dsp:style>
        <a:lnRef idx="0">
          <a:scrgbClr r="0" g="0" b="0"/>
        </a:lnRef>
        <a:fillRef idx="1">
          <a:scrgbClr r="0" g="0" b="0"/>
        </a:fillRef>
        <a:effectRef idx="0">
          <a:scrgbClr r="0" g="0" b="0"/>
        </a:effectRef>
        <a:fontRef idx="minor"/>
      </dsp:style>
    </dsp:sp>
    <dsp:sp modelId="{DFEC3F8B-A30D-4B64-A69B-A35B45F4F02C}">
      <dsp:nvSpPr>
        <dsp:cNvPr id="0" name=""/>
        <dsp:cNvSpPr/>
      </dsp:nvSpPr>
      <dsp:spPr>
        <a:xfrm>
          <a:off x="1006998" y="1019712"/>
          <a:ext cx="520433" cy="520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0CC355-0C24-4E3E-BC58-AB616E5AEC48}">
      <dsp:nvSpPr>
        <dsp:cNvPr id="0" name=""/>
        <dsp:cNvSpPr/>
      </dsp:nvSpPr>
      <dsp:spPr>
        <a:xfrm>
          <a:off x="1172645" y="205114"/>
          <a:ext cx="2115062" cy="8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latin typeface="Baskerville" panose="02020502070401020303" pitchFamily="18" charset="0"/>
              <a:ea typeface="Baskerville" panose="02020502070401020303" pitchFamily="18" charset="0"/>
            </a:rPr>
            <a:t>Division of Nutrition and Dietetics</a:t>
          </a:r>
        </a:p>
      </dsp:txBody>
      <dsp:txXfrm>
        <a:off x="1172645" y="205114"/>
        <a:ext cx="2115062" cy="897299"/>
      </dsp:txXfrm>
    </dsp:sp>
    <dsp:sp modelId="{9C5D3343-A083-4DBD-A6F0-0899435B0077}">
      <dsp:nvSpPr>
        <dsp:cNvPr id="0" name=""/>
        <dsp:cNvSpPr/>
      </dsp:nvSpPr>
      <dsp:spPr>
        <a:xfrm>
          <a:off x="3656242" y="205114"/>
          <a:ext cx="897299" cy="897299"/>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861AD887-4150-4F38-8AD3-F270A0E1A860}">
      <dsp:nvSpPr>
        <dsp:cNvPr id="0" name=""/>
        <dsp:cNvSpPr/>
      </dsp:nvSpPr>
      <dsp:spPr>
        <a:xfrm>
          <a:off x="3844675" y="393547"/>
          <a:ext cx="520433" cy="520433"/>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A36DE0-2EAB-4E91-8308-BE5F888F04EF}">
      <dsp:nvSpPr>
        <dsp:cNvPr id="0" name=""/>
        <dsp:cNvSpPr/>
      </dsp:nvSpPr>
      <dsp:spPr>
        <a:xfrm>
          <a:off x="4745820" y="205114"/>
          <a:ext cx="2115062" cy="8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latin typeface="Baskerville" panose="02020502070401020303" pitchFamily="18" charset="0"/>
              <a:ea typeface="Baskerville" panose="02020502070401020303" pitchFamily="18" charset="0"/>
            </a:rPr>
            <a:t>Line Ministries/Institution and Agencies including KNBS, KEMRI</a:t>
          </a:r>
        </a:p>
      </dsp:txBody>
      <dsp:txXfrm>
        <a:off x="4745820" y="205114"/>
        <a:ext cx="2115062" cy="897299"/>
      </dsp:txXfrm>
    </dsp:sp>
    <dsp:sp modelId="{745F847D-FC5D-4B68-A9AA-24753D648F62}">
      <dsp:nvSpPr>
        <dsp:cNvPr id="0" name=""/>
        <dsp:cNvSpPr/>
      </dsp:nvSpPr>
      <dsp:spPr>
        <a:xfrm>
          <a:off x="7229416" y="205114"/>
          <a:ext cx="897299" cy="897299"/>
        </a:xfrm>
        <a:prstGeom prst="ellipse">
          <a:avLst/>
        </a:prstGeom>
        <a:solidFill>
          <a:srgbClr val="00AEEF"/>
        </a:solidFill>
        <a:ln>
          <a:noFill/>
        </a:ln>
        <a:effectLst/>
      </dsp:spPr>
      <dsp:style>
        <a:lnRef idx="0">
          <a:scrgbClr r="0" g="0" b="0"/>
        </a:lnRef>
        <a:fillRef idx="1">
          <a:scrgbClr r="0" g="0" b="0"/>
        </a:fillRef>
        <a:effectRef idx="0">
          <a:scrgbClr r="0" g="0" b="0"/>
        </a:effectRef>
        <a:fontRef idx="minor"/>
      </dsp:style>
    </dsp:sp>
    <dsp:sp modelId="{0701122D-8F2D-40DA-878C-D1C78CC01518}">
      <dsp:nvSpPr>
        <dsp:cNvPr id="0" name=""/>
        <dsp:cNvSpPr/>
      </dsp:nvSpPr>
      <dsp:spPr>
        <a:xfrm>
          <a:off x="7417849" y="393547"/>
          <a:ext cx="520433" cy="52043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AC6921-4A10-4FEF-93A4-30BA53B9A9CF}">
      <dsp:nvSpPr>
        <dsp:cNvPr id="0" name=""/>
        <dsp:cNvSpPr/>
      </dsp:nvSpPr>
      <dsp:spPr>
        <a:xfrm>
          <a:off x="8318994" y="205114"/>
          <a:ext cx="2115062" cy="8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latin typeface="Baskerville" panose="02020502070401020303" pitchFamily="18" charset="0"/>
              <a:ea typeface="Baskerville" panose="02020502070401020303" pitchFamily="18" charset="0"/>
            </a:rPr>
            <a:t>Development Partners</a:t>
          </a:r>
        </a:p>
      </dsp:txBody>
      <dsp:txXfrm>
        <a:off x="8318994" y="205114"/>
        <a:ext cx="2115062" cy="897299"/>
      </dsp:txXfrm>
    </dsp:sp>
    <dsp:sp modelId="{1A93B3A0-2FDF-4A32-9BA1-08AFCC371CA4}">
      <dsp:nvSpPr>
        <dsp:cNvPr id="0" name=""/>
        <dsp:cNvSpPr/>
      </dsp:nvSpPr>
      <dsp:spPr>
        <a:xfrm>
          <a:off x="122818" y="1791124"/>
          <a:ext cx="897299" cy="8972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3A257-0A45-4B8A-B6FD-A86A38B5FBC9}">
      <dsp:nvSpPr>
        <dsp:cNvPr id="0" name=""/>
        <dsp:cNvSpPr/>
      </dsp:nvSpPr>
      <dsp:spPr>
        <a:xfrm>
          <a:off x="342862" y="2020084"/>
          <a:ext cx="520433" cy="520433"/>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3DFFA-5F9E-4BFA-BE12-D18F2852B6B2}">
      <dsp:nvSpPr>
        <dsp:cNvPr id="0" name=""/>
        <dsp:cNvSpPr/>
      </dsp:nvSpPr>
      <dsp:spPr>
        <a:xfrm>
          <a:off x="1172645" y="1901447"/>
          <a:ext cx="2115062" cy="8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latin typeface="Baskerville" panose="02020502070401020303" pitchFamily="18" charset="0"/>
              <a:ea typeface="Baskerville" panose="02020502070401020303" pitchFamily="18" charset="0"/>
            </a:rPr>
            <a:t>County Health Management Team</a:t>
          </a:r>
        </a:p>
      </dsp:txBody>
      <dsp:txXfrm>
        <a:off x="1172645" y="1901447"/>
        <a:ext cx="2115062" cy="897299"/>
      </dsp:txXfrm>
    </dsp:sp>
    <dsp:sp modelId="{CADA0CCC-1F96-42E7-89EA-C900F3161386}">
      <dsp:nvSpPr>
        <dsp:cNvPr id="0" name=""/>
        <dsp:cNvSpPr/>
      </dsp:nvSpPr>
      <dsp:spPr>
        <a:xfrm>
          <a:off x="3656242" y="1901447"/>
          <a:ext cx="897299" cy="89729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137DF-FE23-45A9-833E-5DCADB6376F3}">
      <dsp:nvSpPr>
        <dsp:cNvPr id="0" name=""/>
        <dsp:cNvSpPr/>
      </dsp:nvSpPr>
      <dsp:spPr>
        <a:xfrm>
          <a:off x="3844675" y="2089880"/>
          <a:ext cx="520433" cy="520433"/>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DB1D46-6926-4EAC-B7BD-8AB48494AE01}">
      <dsp:nvSpPr>
        <dsp:cNvPr id="0" name=""/>
        <dsp:cNvSpPr/>
      </dsp:nvSpPr>
      <dsp:spPr>
        <a:xfrm>
          <a:off x="4745820" y="1901447"/>
          <a:ext cx="2115062" cy="8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latin typeface="Baskerville" panose="02020502070401020303" pitchFamily="18" charset="0"/>
              <a:ea typeface="Baskerville" panose="02020502070401020303" pitchFamily="18" charset="0"/>
            </a:rPr>
            <a:t>Sub County Health Management Team</a:t>
          </a:r>
        </a:p>
      </dsp:txBody>
      <dsp:txXfrm>
        <a:off x="4745820" y="1901447"/>
        <a:ext cx="2115062" cy="897299"/>
      </dsp:txXfrm>
    </dsp:sp>
    <dsp:sp modelId="{8DD2DF9C-9E52-44BE-9758-43BCD5985DE7}">
      <dsp:nvSpPr>
        <dsp:cNvPr id="0" name=""/>
        <dsp:cNvSpPr/>
      </dsp:nvSpPr>
      <dsp:spPr>
        <a:xfrm>
          <a:off x="7229416" y="1901447"/>
          <a:ext cx="897299" cy="897299"/>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24AD6C5D-1870-4F5F-AF2A-98B8BB99B6F1}">
      <dsp:nvSpPr>
        <dsp:cNvPr id="0" name=""/>
        <dsp:cNvSpPr/>
      </dsp:nvSpPr>
      <dsp:spPr>
        <a:xfrm>
          <a:off x="7417849" y="2089880"/>
          <a:ext cx="520433" cy="520433"/>
        </a:xfrm>
        <a:prstGeom prst="rect">
          <a:avLst/>
        </a:prstGeom>
        <a:blipFill>
          <a:blip xmlns:r="http://schemas.openxmlformats.org/officeDocument/2006/relationships"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A8805-ADCF-461D-A6CA-8F0D0C3AEB86}">
      <dsp:nvSpPr>
        <dsp:cNvPr id="0" name=""/>
        <dsp:cNvSpPr/>
      </dsp:nvSpPr>
      <dsp:spPr>
        <a:xfrm>
          <a:off x="8318994" y="1901447"/>
          <a:ext cx="2115062" cy="8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latin typeface="Baskerville" panose="02020502070401020303" pitchFamily="18" charset="0"/>
              <a:ea typeface="Baskerville" panose="02020502070401020303" pitchFamily="18" charset="0"/>
            </a:rPr>
            <a:t>Health facility</a:t>
          </a:r>
        </a:p>
      </dsp:txBody>
      <dsp:txXfrm>
        <a:off x="8318994" y="1901447"/>
        <a:ext cx="2115062" cy="897299"/>
      </dsp:txXfrm>
    </dsp:sp>
    <dsp:sp modelId="{7C515563-21AD-413A-A214-B5623A4E9935}">
      <dsp:nvSpPr>
        <dsp:cNvPr id="0" name=""/>
        <dsp:cNvSpPr/>
      </dsp:nvSpPr>
      <dsp:spPr>
        <a:xfrm>
          <a:off x="83067" y="3597779"/>
          <a:ext cx="897299" cy="897299"/>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24198C68-EEAC-419C-8383-36B5A2F4BE21}">
      <dsp:nvSpPr>
        <dsp:cNvPr id="0" name=""/>
        <dsp:cNvSpPr/>
      </dsp:nvSpPr>
      <dsp:spPr>
        <a:xfrm>
          <a:off x="271500" y="3786212"/>
          <a:ext cx="520433" cy="520433"/>
        </a:xfrm>
        <a:prstGeom prst="rect">
          <a:avLst/>
        </a:prstGeom>
        <a:blipFill>
          <a:blip xmlns:r="http://schemas.openxmlformats.org/officeDocument/2006/relationships"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7B1F49-6E7D-45E3-8240-447FFEFA74BD}">
      <dsp:nvSpPr>
        <dsp:cNvPr id="0" name=""/>
        <dsp:cNvSpPr/>
      </dsp:nvSpPr>
      <dsp:spPr>
        <a:xfrm>
          <a:off x="1172645" y="3597779"/>
          <a:ext cx="2115062" cy="8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latin typeface="Baskerville" panose="02020502070401020303" pitchFamily="18" charset="0"/>
              <a:ea typeface="Baskerville" panose="02020502070401020303" pitchFamily="18" charset="0"/>
            </a:rPr>
            <a:t>Community Unit</a:t>
          </a:r>
        </a:p>
      </dsp:txBody>
      <dsp:txXfrm>
        <a:off x="1172645" y="3597779"/>
        <a:ext cx="2115062" cy="897299"/>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C56F-8F98-45A1-945E-722D29843231}"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542C2-AC00-4548-9451-2D1F933BFF1F}" type="slidenum">
              <a:rPr lang="en-US" smtClean="0"/>
              <a:t>‹#›</a:t>
            </a:fld>
            <a:endParaRPr lang="en-US"/>
          </a:p>
        </p:txBody>
      </p:sp>
    </p:spTree>
    <p:extLst>
      <p:ext uri="{BB962C8B-B14F-4D97-AF65-F5344CB8AC3E}">
        <p14:creationId xmlns:p14="http://schemas.microsoft.com/office/powerpoint/2010/main" val="83172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7A506-E6C8-4618-8FAB-DCC55745C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22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of the KNAP activities and results will be done through routine collection, collation, analysis, interpretation and dissemination of data using standardized tools and procedures. </a:t>
            </a:r>
          </a:p>
          <a:p>
            <a:r>
              <a:rPr lang="en-US" dirty="0"/>
              <a:t>The frequency of monitoring the activities - monthly, quarterly and annually as outlined in the reporting frequency in the results framework. </a:t>
            </a:r>
          </a:p>
          <a:p>
            <a:r>
              <a:rPr lang="en-US" dirty="0"/>
              <a:t>Monitoring of implementation of programmes will focus on inputs and activities, whereas results monitoring will focus on outputs and outcomes and finally situation monitoring will focus on the status of nutrition, for example undernutrition among under five-year children in Kenya. </a:t>
            </a:r>
          </a:p>
          <a:p>
            <a:r>
              <a:rPr lang="en-US" dirty="0"/>
              <a:t>Each County to have developed context specific CNAP aligned to the KNAP. Each county will have an M&amp;E Framework within the CNAP to guide the monitoring and evaluation of the programmes in the plan; counties to also monitor activities monthly, quarterly and annually and document the findings. </a:t>
            </a:r>
          </a:p>
          <a:p>
            <a:r>
              <a:rPr lang="en-US" dirty="0"/>
              <a:t>Detailed process monitoring indicator matrix for each KRA is presented in the M&amp;E Process Monitoring Template uploaded at the MOH nutrition website http://nutritionhealth.or.ke.resources for easy access. </a:t>
            </a:r>
          </a:p>
          <a:p>
            <a:r>
              <a:rPr lang="en-US" dirty="0"/>
              <a:t>Mid -term review: A midterm review (MTR) of the 2018-2022 KNAP will be done in 2020 to review the progress made in the two years of implementation and recommend adjustments in strategy or review of expected targets if deemed necessary. It will also be aligned to the health sector strategic plan midterm review. </a:t>
            </a:r>
          </a:p>
          <a:p>
            <a:r>
              <a:rPr lang="en-US" dirty="0"/>
              <a:t>End term evaluation: The end-term review (ETR) of the Kenya Nutrition Action Plan will be done in 2022 to evaluate the overall performance of the KNAP and use lessons learnt to develop the subsequent KNAP and review the final achievements of the sector against what had been planned. </a:t>
            </a:r>
          </a:p>
          <a:p>
            <a:r>
              <a:rPr lang="en-US" dirty="0"/>
              <a:t>Specific programs evaluations – This will focus on specific interventions, policy, strategy etc.</a:t>
            </a:r>
          </a:p>
          <a:p>
            <a:endParaRPr lang="en-US" dirty="0"/>
          </a:p>
        </p:txBody>
      </p:sp>
      <p:sp>
        <p:nvSpPr>
          <p:cNvPr id="4" name="Slide Number Placeholder 3"/>
          <p:cNvSpPr>
            <a:spLocks noGrp="1"/>
          </p:cNvSpPr>
          <p:nvPr>
            <p:ph type="sldNum" sz="quarter" idx="5"/>
          </p:nvPr>
        </p:nvSpPr>
        <p:spPr/>
        <p:txBody>
          <a:bodyPr/>
          <a:lstStyle/>
          <a:p>
            <a:fld id="{F85542C2-AC00-4548-9451-2D1F933BFF1F}" type="slidenum">
              <a:rPr lang="en-US" smtClean="0"/>
              <a:t>9</a:t>
            </a:fld>
            <a:endParaRPr lang="en-US"/>
          </a:p>
        </p:txBody>
      </p:sp>
    </p:spTree>
    <p:extLst>
      <p:ext uri="{BB962C8B-B14F-4D97-AF65-F5344CB8AC3E}">
        <p14:creationId xmlns:p14="http://schemas.microsoft.com/office/powerpoint/2010/main" val="275739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KNAP is further organized into three focus areas: </a:t>
            </a:r>
            <a:r>
              <a:rPr lang="en-US" sz="1200" b="1" i="1" u="none" strike="noStrike" kern="1200" baseline="0" dirty="0">
                <a:solidFill>
                  <a:schemeClr val="tx1"/>
                </a:solidFill>
                <a:latin typeface="+mn-lt"/>
                <a:ea typeface="+mn-ea"/>
                <a:cs typeface="+mn-cs"/>
              </a:rPr>
              <a:t>Nutrition-specific, Nutrition-sensitive &amp; Enabling environment. </a:t>
            </a:r>
            <a:r>
              <a:rPr lang="en-US" sz="1200" b="0" i="0" u="none" strike="noStrike" kern="1200" baseline="0" dirty="0">
                <a:solidFill>
                  <a:schemeClr val="tx1"/>
                </a:solidFill>
                <a:latin typeface="+mn-lt"/>
                <a:ea typeface="+mn-ea"/>
                <a:cs typeface="+mn-cs"/>
              </a:rPr>
              <a:t>Within the three focus areas are a set of key results areas with corresponding outcomes, outputs, strategies, interventions and activities that are further costed and presented within an implementation matrix.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790FF-7FC6-41FA-9123-0BCA94B7DA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790FF-7FC6-41FA-9123-0BCA94B7DA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14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1B01-D3C0-4670-8169-FAEE46AE8E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81619-EEE3-40AE-855A-FF8705D44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AFBDA-198F-4854-9A82-A735DB632F00}"/>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5" name="Footer Placeholder 4">
            <a:extLst>
              <a:ext uri="{FF2B5EF4-FFF2-40B4-BE49-F238E27FC236}">
                <a16:creationId xmlns:a16="http://schemas.microsoft.com/office/drawing/2014/main" id="{D1D63D75-6947-40CB-ABDC-1E3E20C85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65080-9F55-4EF4-9AAE-19A367A8BEE0}"/>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347980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4D5D-DFA8-4970-AF07-B2CAA3F85C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CD2EA1-5816-4BB4-92CF-956F9AF453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E496-3777-4827-9224-F12E245DFEEB}"/>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5" name="Footer Placeholder 4">
            <a:extLst>
              <a:ext uri="{FF2B5EF4-FFF2-40B4-BE49-F238E27FC236}">
                <a16:creationId xmlns:a16="http://schemas.microsoft.com/office/drawing/2014/main" id="{DD04AE86-4EE1-4C35-BB10-E36EB3522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FB20D-5767-40EF-9A9A-EE7F08F976A9}"/>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17897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26020-ABB2-4DCA-BE85-7126DA9871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32D8A-D8BA-4601-9A40-2D71CCCDB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E0CA0-C85B-4CD9-9244-4A92FE3C59ED}"/>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5" name="Footer Placeholder 4">
            <a:extLst>
              <a:ext uri="{FF2B5EF4-FFF2-40B4-BE49-F238E27FC236}">
                <a16:creationId xmlns:a16="http://schemas.microsoft.com/office/drawing/2014/main" id="{EA73E284-AB6D-4F4C-8FB4-36DDC77C1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FDD9B-41D4-4F04-89EC-84E51988422D}"/>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79067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39DC-E7FC-4930-97B5-0866E36E57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E07CA7-9628-47CF-BCFF-E30E6F9A9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3E7F0-FE36-4141-AA93-CC5A3356589A}"/>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5" name="Footer Placeholder 4">
            <a:extLst>
              <a:ext uri="{FF2B5EF4-FFF2-40B4-BE49-F238E27FC236}">
                <a16:creationId xmlns:a16="http://schemas.microsoft.com/office/drawing/2014/main" id="{00419992-813B-4B04-BD11-55563C2EBC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28E55C-09AD-457C-996B-4D9D79CA2FEA}"/>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38272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03D6-AC9E-4704-927C-2F473AFB1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4D47C-02F7-4B16-BCB4-273000076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A0DFC-7AC1-4999-86B0-AB8BB1506ADD}"/>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5" name="Footer Placeholder 4">
            <a:extLst>
              <a:ext uri="{FF2B5EF4-FFF2-40B4-BE49-F238E27FC236}">
                <a16:creationId xmlns:a16="http://schemas.microsoft.com/office/drawing/2014/main" id="{2F7E1583-8896-4FFE-A24B-45E138012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14E685-3C0A-4431-8D5E-85D5D5D7B728}"/>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4139183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2897-D410-4D08-B825-9AE50732F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50E80D-94BC-4756-BB76-100195BA3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D45E1-DD16-4716-B5AF-3619EC0A811A}"/>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5" name="Footer Placeholder 4">
            <a:extLst>
              <a:ext uri="{FF2B5EF4-FFF2-40B4-BE49-F238E27FC236}">
                <a16:creationId xmlns:a16="http://schemas.microsoft.com/office/drawing/2014/main" id="{28729EAB-2959-4B9C-8342-CACB19B7E2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1C617E-B349-401F-B5E9-40637517560C}"/>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504585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7759-9829-4B6C-B804-1BDFD5EE8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A92AC-93FB-4679-80D8-BA20C09C5D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D03D3-3808-4CB0-AC43-D4F3CFC14F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DD29F-D61D-41BF-8DDF-30FAD8B59992}"/>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6" name="Footer Placeholder 5">
            <a:extLst>
              <a:ext uri="{FF2B5EF4-FFF2-40B4-BE49-F238E27FC236}">
                <a16:creationId xmlns:a16="http://schemas.microsoft.com/office/drawing/2014/main" id="{C0386CEC-45F0-4A35-B1FB-3C0814A130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83CEAF-CD8E-4D7C-8FEF-49C439DE2CA9}"/>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295135973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8681-14DF-4187-AB06-5285B45D00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A603F8-2066-4D59-A4E4-EACF518AC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CE4CF-6DB6-4E37-9B4C-B984FF55E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8C55AB-A301-4CE1-963E-C61508796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0ED90-08C2-4073-8B99-5B434EC816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A3F13B-2BCD-45BD-8FFC-10DAD0DB6217}"/>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8" name="Footer Placeholder 7">
            <a:extLst>
              <a:ext uri="{FF2B5EF4-FFF2-40B4-BE49-F238E27FC236}">
                <a16:creationId xmlns:a16="http://schemas.microsoft.com/office/drawing/2014/main" id="{F5879EDF-13B5-4343-A915-B5956D87969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3EEA095-5D81-4BDE-B005-811EFD4823DB}"/>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105654870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1F50-F6EC-4FC8-83CC-ABF16C8858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20744D-5F1D-46B4-9C2D-3F250174591A}"/>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4" name="Footer Placeholder 3">
            <a:extLst>
              <a:ext uri="{FF2B5EF4-FFF2-40B4-BE49-F238E27FC236}">
                <a16:creationId xmlns:a16="http://schemas.microsoft.com/office/drawing/2014/main" id="{EDC6376A-2880-419F-BEAC-78535CB2273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4202C3-0E53-44B5-8287-02D1BDC18556}"/>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377168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6BF36-E651-4CA0-899B-7F464A662D58}"/>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3" name="Footer Placeholder 2">
            <a:extLst>
              <a:ext uri="{FF2B5EF4-FFF2-40B4-BE49-F238E27FC236}">
                <a16:creationId xmlns:a16="http://schemas.microsoft.com/office/drawing/2014/main" id="{B7623A66-E5D2-42BC-9506-EF4C2E5271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DF7370-5785-42DD-9B54-5F5712ED5243}"/>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322643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8A17-A4CE-475D-BABE-D97BDBF70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B4CEDF-EBC2-459D-B627-B70289493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C6C8D-2827-4AD5-903B-792C62876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8B8D7-13FB-4CE0-948E-E919F451BC48}"/>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6" name="Footer Placeholder 5">
            <a:extLst>
              <a:ext uri="{FF2B5EF4-FFF2-40B4-BE49-F238E27FC236}">
                <a16:creationId xmlns:a16="http://schemas.microsoft.com/office/drawing/2014/main" id="{E69E346F-2DBA-4703-A09C-F2EA1BE00E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9B41CB-C9FD-4B41-907B-3A88101D51A1}"/>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40365200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C014-ADC9-429C-A1B8-8E456057B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59675-3C6F-46C0-9A65-7DF6F9E95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19186-BEE8-4CE6-8494-1BC08E697110}"/>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5" name="Footer Placeholder 4">
            <a:extLst>
              <a:ext uri="{FF2B5EF4-FFF2-40B4-BE49-F238E27FC236}">
                <a16:creationId xmlns:a16="http://schemas.microsoft.com/office/drawing/2014/main" id="{0407FCC2-73B5-47F2-BC82-DD7239301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0CF81-8F50-4F77-AC27-4FF3C1ED8A7F}"/>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2778916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3614-E23A-4941-A014-ACABC2CA8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8F6D8-2793-4FF7-8709-BFD6FBCF4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53CAF4-507F-4F20-AFD1-99BC28895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28E9A-4045-46C1-AE9E-58948B249B7C}"/>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6" name="Footer Placeholder 5">
            <a:extLst>
              <a:ext uri="{FF2B5EF4-FFF2-40B4-BE49-F238E27FC236}">
                <a16:creationId xmlns:a16="http://schemas.microsoft.com/office/drawing/2014/main" id="{A809B4E3-9B03-476C-9183-29B5105AFE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D6D83D-3D51-44E0-8FDE-233DDEB892E9}"/>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1005609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6E9A-599D-4AE7-B6A4-6CDFBADD50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5F758F-A679-4C3D-AF22-879310911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2C27F-1327-426C-9798-4176822E3F91}"/>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5" name="Footer Placeholder 4">
            <a:extLst>
              <a:ext uri="{FF2B5EF4-FFF2-40B4-BE49-F238E27FC236}">
                <a16:creationId xmlns:a16="http://schemas.microsoft.com/office/drawing/2014/main" id="{BE4C8600-6028-4A65-B919-69ECAC1CF1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46E3D-E091-40AC-BEBE-B3F693D881B9}"/>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245327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967EC-DBC6-4F62-B0D4-82DC51D749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ADF2AD-572E-46A7-A92C-2C53B09E96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DFABE-ACDE-4463-8D5D-36A1321C7B02}"/>
              </a:ext>
            </a:extLst>
          </p:cNvPr>
          <p:cNvSpPr>
            <a:spLocks noGrp="1"/>
          </p:cNvSpPr>
          <p:nvPr>
            <p:ph type="dt" sz="half" idx="10"/>
          </p:nvPr>
        </p:nvSpPr>
        <p:spPr/>
        <p:txBody>
          <a:bodyPr/>
          <a:lstStyle/>
          <a:p>
            <a:fld id="{855AEF86-6D4F-4991-9A3C-A0D6F9B75C89}" type="datetimeFigureOut">
              <a:rPr lang="en-US" smtClean="0"/>
              <a:t>10/14/2020</a:t>
            </a:fld>
            <a:endParaRPr lang="en-US" dirty="0"/>
          </a:p>
        </p:txBody>
      </p:sp>
      <p:sp>
        <p:nvSpPr>
          <p:cNvPr id="5" name="Footer Placeholder 4">
            <a:extLst>
              <a:ext uri="{FF2B5EF4-FFF2-40B4-BE49-F238E27FC236}">
                <a16:creationId xmlns:a16="http://schemas.microsoft.com/office/drawing/2014/main" id="{BA8E5703-5478-446D-8EA3-E89AD4C444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8E2BB-4034-46BF-8AD5-0ACDBC2619A7}"/>
              </a:ext>
            </a:extLst>
          </p:cNvPr>
          <p:cNvSpPr>
            <a:spLocks noGrp="1"/>
          </p:cNvSpPr>
          <p:nvPr>
            <p:ph type="sldNum" sz="quarter" idx="12"/>
          </p:nvPr>
        </p:nvSpPr>
        <p:spPr/>
        <p:txBody>
          <a:bodyPr/>
          <a:lstStyle/>
          <a:p>
            <a:fld id="{D81BF458-4910-4765-B91F-2CDFCC33F248}" type="slidenum">
              <a:rPr lang="en-US" smtClean="0"/>
              <a:t>‹#›</a:t>
            </a:fld>
            <a:endParaRPr lang="en-US" dirty="0"/>
          </a:p>
        </p:txBody>
      </p:sp>
    </p:spTree>
    <p:extLst>
      <p:ext uri="{BB962C8B-B14F-4D97-AF65-F5344CB8AC3E}">
        <p14:creationId xmlns:p14="http://schemas.microsoft.com/office/powerpoint/2010/main" val="2634311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74C366C-FA04-4B4E-8A4E-173626A8A5F4}" type="datetimeFigureOut">
              <a:rPr lang="en-US" smtClean="0"/>
              <a:pPr>
                <a:defRPr/>
              </a:pPr>
              <a:t>10/14/2020</a:t>
            </a:fld>
            <a:endParaRPr lang="x-none"/>
          </a:p>
        </p:txBody>
      </p:sp>
      <p:sp>
        <p:nvSpPr>
          <p:cNvPr id="5" name="Footer Placeholder 4"/>
          <p:cNvSpPr>
            <a:spLocks noGrp="1"/>
          </p:cNvSpPr>
          <p:nvPr>
            <p:ph type="ftr" sz="quarter" idx="11"/>
          </p:nvPr>
        </p:nvSpPr>
        <p:spPr/>
        <p:txBody>
          <a:bodyPr/>
          <a:lstStyle/>
          <a:p>
            <a:pPr>
              <a:defRPr/>
            </a:pPr>
            <a:endParaRPr lang="x-none"/>
          </a:p>
        </p:txBody>
      </p:sp>
      <p:sp>
        <p:nvSpPr>
          <p:cNvPr id="6" name="Slide Number Placeholder 5"/>
          <p:cNvSpPr>
            <a:spLocks noGrp="1"/>
          </p:cNvSpPr>
          <p:nvPr>
            <p:ph type="sldNum" sz="quarter" idx="12"/>
          </p:nvPr>
        </p:nvSpPr>
        <p:spPr>
          <a:xfrm>
            <a:off x="9697072" y="4363952"/>
            <a:ext cx="1193868" cy="640080"/>
          </a:xfrm>
        </p:spPr>
        <p:txBody>
          <a:bodyPr/>
          <a:lstStyle>
            <a:lvl1pPr>
              <a:defRPr sz="2800"/>
            </a:lvl1pPr>
          </a:lstStyle>
          <a:p>
            <a:fld id="{0A117078-7DA0-4720-9DFD-EF9ECBD3E7AE}" type="slidenum">
              <a:rPr lang="en-US" altLang="en-US" smtClean="0"/>
              <a:pPr/>
              <a:t>‹#›</a:t>
            </a:fld>
            <a:endParaRPr lang="en-US" altLang="en-US" dirty="0"/>
          </a:p>
        </p:txBody>
      </p:sp>
    </p:spTree>
    <p:extLst>
      <p:ext uri="{BB962C8B-B14F-4D97-AF65-F5344CB8AC3E}">
        <p14:creationId xmlns:p14="http://schemas.microsoft.com/office/powerpoint/2010/main" val="2895947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D6EFFE4-0CEB-476F-925C-385FDC9AE3F9}" type="datetimeFigureOut">
              <a:rPr lang="en-US" smtClean="0"/>
              <a:pPr>
                <a:defRPr/>
              </a:pPr>
              <a:t>10/14/2020</a:t>
            </a:fld>
            <a:endParaRPr lang="x-none"/>
          </a:p>
        </p:txBody>
      </p:sp>
      <p:sp>
        <p:nvSpPr>
          <p:cNvPr id="5" name="Footer Placeholder 4"/>
          <p:cNvSpPr>
            <a:spLocks noGrp="1"/>
          </p:cNvSpPr>
          <p:nvPr>
            <p:ph type="ftr" sz="quarter" idx="11"/>
          </p:nvPr>
        </p:nvSpPr>
        <p:spPr/>
        <p:txBody>
          <a:bodyPr/>
          <a:lstStyle/>
          <a:p>
            <a:pPr>
              <a:defRPr/>
            </a:pPr>
            <a:endParaRPr lang="x-none"/>
          </a:p>
        </p:txBody>
      </p:sp>
      <p:sp>
        <p:nvSpPr>
          <p:cNvPr id="6" name="Slide Number Placeholder 5"/>
          <p:cNvSpPr>
            <a:spLocks noGrp="1"/>
          </p:cNvSpPr>
          <p:nvPr>
            <p:ph type="sldNum" sz="quarter" idx="12"/>
          </p:nvPr>
        </p:nvSpPr>
        <p:spPr/>
        <p:txBody>
          <a:bodyPr/>
          <a:lstStyle/>
          <a:p>
            <a:fld id="{578A0B4F-F24A-4A99-A460-2E4793725E54}" type="slidenum">
              <a:rPr lang="en-US" altLang="en-US" smtClean="0"/>
              <a:pPr/>
              <a:t>‹#›</a:t>
            </a:fld>
            <a:endParaRPr lang="en-US" altLang="en-US" dirty="0"/>
          </a:p>
        </p:txBody>
      </p:sp>
    </p:spTree>
    <p:extLst>
      <p:ext uri="{BB962C8B-B14F-4D97-AF65-F5344CB8AC3E}">
        <p14:creationId xmlns:p14="http://schemas.microsoft.com/office/powerpoint/2010/main" val="3173148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pPr>
              <a:defRPr/>
            </a:pPr>
            <a:fld id="{43B846B0-0E22-4025-8B5C-5E19DA4C386E}" type="datetimeFigureOut">
              <a:rPr lang="en-US" smtClean="0"/>
              <a:pPr>
                <a:defRPr/>
              </a:pPr>
              <a:t>10/14/2020</a:t>
            </a:fld>
            <a:endParaRPr lang="x-none"/>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x-none"/>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2B81EBF-BDDA-4DBB-8A03-17C4F93D1055}" type="slidenum">
              <a:rPr lang="en-US" altLang="en-US" smtClean="0"/>
              <a:pPr/>
              <a:t>‹#›</a:t>
            </a:fld>
            <a:endParaRPr lang="en-US" altLang="en-US" dirty="0"/>
          </a:p>
        </p:txBody>
      </p:sp>
    </p:spTree>
    <p:extLst>
      <p:ext uri="{BB962C8B-B14F-4D97-AF65-F5344CB8AC3E}">
        <p14:creationId xmlns:p14="http://schemas.microsoft.com/office/powerpoint/2010/main" val="35705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25EAB88-6EC4-4837-A618-294CB44E552E}" type="datetimeFigureOut">
              <a:rPr lang="en-US" smtClean="0"/>
              <a:pPr>
                <a:defRPr/>
              </a:pPr>
              <a:t>10/14/2020</a:t>
            </a:fld>
            <a:endParaRPr lang="x-none"/>
          </a:p>
        </p:txBody>
      </p:sp>
      <p:sp>
        <p:nvSpPr>
          <p:cNvPr id="6" name="Footer Placeholder 5"/>
          <p:cNvSpPr>
            <a:spLocks noGrp="1"/>
          </p:cNvSpPr>
          <p:nvPr>
            <p:ph type="ftr" sz="quarter" idx="11"/>
          </p:nvPr>
        </p:nvSpPr>
        <p:spPr/>
        <p:txBody>
          <a:bodyPr/>
          <a:lstStyle/>
          <a:p>
            <a:pPr>
              <a:defRPr/>
            </a:pPr>
            <a:endParaRPr lang="x-none"/>
          </a:p>
        </p:txBody>
      </p:sp>
      <p:sp>
        <p:nvSpPr>
          <p:cNvPr id="7" name="Slide Number Placeholder 6"/>
          <p:cNvSpPr>
            <a:spLocks noGrp="1"/>
          </p:cNvSpPr>
          <p:nvPr>
            <p:ph type="sldNum" sz="quarter" idx="12"/>
          </p:nvPr>
        </p:nvSpPr>
        <p:spPr/>
        <p:txBody>
          <a:bodyPr/>
          <a:lstStyle/>
          <a:p>
            <a:fld id="{60E74420-E64D-4EBD-945B-8854FAC961A8}" type="slidenum">
              <a:rPr lang="en-US" altLang="en-US" smtClean="0"/>
              <a:pPr/>
              <a:t>‹#›</a:t>
            </a:fld>
            <a:endParaRPr lang="en-US" altLang="en-US" dirty="0"/>
          </a:p>
        </p:txBody>
      </p:sp>
    </p:spTree>
    <p:extLst>
      <p:ext uri="{BB962C8B-B14F-4D97-AF65-F5344CB8AC3E}">
        <p14:creationId xmlns:p14="http://schemas.microsoft.com/office/powerpoint/2010/main" val="991243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3FD8B64-B6D7-43DB-B885-6EAFAA8AC388}" type="datetimeFigureOut">
              <a:rPr lang="en-US" smtClean="0"/>
              <a:pPr>
                <a:defRPr/>
              </a:pPr>
              <a:t>10/14/2020</a:t>
            </a:fld>
            <a:endParaRPr lang="x-none"/>
          </a:p>
        </p:txBody>
      </p:sp>
      <p:sp>
        <p:nvSpPr>
          <p:cNvPr id="8" name="Footer Placeholder 7"/>
          <p:cNvSpPr>
            <a:spLocks noGrp="1"/>
          </p:cNvSpPr>
          <p:nvPr>
            <p:ph type="ftr" sz="quarter" idx="11"/>
          </p:nvPr>
        </p:nvSpPr>
        <p:spPr/>
        <p:txBody>
          <a:bodyPr/>
          <a:lstStyle/>
          <a:p>
            <a:pPr>
              <a:defRPr/>
            </a:pPr>
            <a:endParaRPr lang="x-none"/>
          </a:p>
        </p:txBody>
      </p:sp>
      <p:sp>
        <p:nvSpPr>
          <p:cNvPr id="9" name="Slide Number Placeholder 8"/>
          <p:cNvSpPr>
            <a:spLocks noGrp="1"/>
          </p:cNvSpPr>
          <p:nvPr>
            <p:ph type="sldNum" sz="quarter" idx="12"/>
          </p:nvPr>
        </p:nvSpPr>
        <p:spPr/>
        <p:txBody>
          <a:bodyPr/>
          <a:lstStyle/>
          <a:p>
            <a:fld id="{070B696B-3EF9-4DF4-A947-4D1DB27731D4}" type="slidenum">
              <a:rPr lang="en-US" altLang="en-US" smtClean="0"/>
              <a:pPr/>
              <a:t>‹#›</a:t>
            </a:fld>
            <a:endParaRPr lang="en-US" altLang="en-US" dirty="0"/>
          </a:p>
        </p:txBody>
      </p:sp>
    </p:spTree>
    <p:extLst>
      <p:ext uri="{BB962C8B-B14F-4D97-AF65-F5344CB8AC3E}">
        <p14:creationId xmlns:p14="http://schemas.microsoft.com/office/powerpoint/2010/main" val="1889464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AECEC40-22EE-4107-9CE6-B450F67DB26A}" type="datetimeFigureOut">
              <a:rPr lang="en-US" smtClean="0"/>
              <a:pPr>
                <a:defRPr/>
              </a:pPr>
              <a:t>10/14/2020</a:t>
            </a:fld>
            <a:endParaRPr lang="x-none"/>
          </a:p>
        </p:txBody>
      </p:sp>
      <p:sp>
        <p:nvSpPr>
          <p:cNvPr id="4" name="Footer Placeholder 3"/>
          <p:cNvSpPr>
            <a:spLocks noGrp="1"/>
          </p:cNvSpPr>
          <p:nvPr>
            <p:ph type="ftr" sz="quarter" idx="11"/>
          </p:nvPr>
        </p:nvSpPr>
        <p:spPr/>
        <p:txBody>
          <a:bodyPr/>
          <a:lstStyle/>
          <a:p>
            <a:pPr>
              <a:defRPr/>
            </a:pPr>
            <a:endParaRPr lang="x-none"/>
          </a:p>
        </p:txBody>
      </p:sp>
      <p:sp>
        <p:nvSpPr>
          <p:cNvPr id="5" name="Slide Number Placeholder 4"/>
          <p:cNvSpPr>
            <a:spLocks noGrp="1"/>
          </p:cNvSpPr>
          <p:nvPr>
            <p:ph type="sldNum" sz="quarter" idx="12"/>
          </p:nvPr>
        </p:nvSpPr>
        <p:spPr/>
        <p:txBody>
          <a:bodyPr/>
          <a:lstStyle/>
          <a:p>
            <a:fld id="{93A29CEC-898F-4BB2-94C5-17498333C5DE}" type="slidenum">
              <a:rPr lang="en-US" altLang="en-US" smtClean="0"/>
              <a:pPr/>
              <a:t>‹#›</a:t>
            </a:fld>
            <a:endParaRPr lang="en-US" altLang="en-US" dirty="0"/>
          </a:p>
        </p:txBody>
      </p:sp>
    </p:spTree>
    <p:extLst>
      <p:ext uri="{BB962C8B-B14F-4D97-AF65-F5344CB8AC3E}">
        <p14:creationId xmlns:p14="http://schemas.microsoft.com/office/powerpoint/2010/main" val="2298835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0CC03E-493B-4E05-91F7-3FEDAB1475CD}" type="datetimeFigureOut">
              <a:rPr lang="en-US" smtClean="0"/>
              <a:pPr>
                <a:defRPr/>
              </a:pPr>
              <a:t>10/14/2020</a:t>
            </a:fld>
            <a:endParaRPr lang="x-none"/>
          </a:p>
        </p:txBody>
      </p:sp>
      <p:sp>
        <p:nvSpPr>
          <p:cNvPr id="3" name="Footer Placeholder 2"/>
          <p:cNvSpPr>
            <a:spLocks noGrp="1"/>
          </p:cNvSpPr>
          <p:nvPr>
            <p:ph type="ftr" sz="quarter" idx="11"/>
          </p:nvPr>
        </p:nvSpPr>
        <p:spPr/>
        <p:txBody>
          <a:bodyPr/>
          <a:lstStyle/>
          <a:p>
            <a:pPr>
              <a:defRPr/>
            </a:pPr>
            <a:endParaRPr lang="x-none"/>
          </a:p>
        </p:txBody>
      </p:sp>
      <p:sp>
        <p:nvSpPr>
          <p:cNvPr id="4" name="Slide Number Placeholder 3"/>
          <p:cNvSpPr>
            <a:spLocks noGrp="1"/>
          </p:cNvSpPr>
          <p:nvPr>
            <p:ph type="sldNum" sz="quarter" idx="12"/>
          </p:nvPr>
        </p:nvSpPr>
        <p:spPr/>
        <p:txBody>
          <a:bodyPr/>
          <a:lstStyle/>
          <a:p>
            <a:fld id="{4F0046B1-1F6E-44AE-85B0-3000CF55B9A9}" type="slidenum">
              <a:rPr lang="en-US" altLang="en-US" smtClean="0"/>
              <a:pPr/>
              <a:t>‹#›</a:t>
            </a:fld>
            <a:endParaRPr lang="en-US" altLang="en-US" dirty="0"/>
          </a:p>
        </p:txBody>
      </p:sp>
    </p:spTree>
    <p:extLst>
      <p:ext uri="{BB962C8B-B14F-4D97-AF65-F5344CB8AC3E}">
        <p14:creationId xmlns:p14="http://schemas.microsoft.com/office/powerpoint/2010/main" val="197768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7758-6D28-4D33-9DC9-9627DB949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F3079D-8FC0-44B1-B526-80A84B3111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1ED589-6D1A-42F7-855E-B2350C62DA28}"/>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5" name="Footer Placeholder 4">
            <a:extLst>
              <a:ext uri="{FF2B5EF4-FFF2-40B4-BE49-F238E27FC236}">
                <a16:creationId xmlns:a16="http://schemas.microsoft.com/office/drawing/2014/main" id="{748DD35B-309F-4B51-8010-66D29E0A1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49A56-7BF6-4DB0-B6E1-973DFFFC24E7}"/>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2580307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767A84E-A502-462D-A67A-477DAA13381F}" type="datetimeFigureOut">
              <a:rPr lang="en-US" smtClean="0"/>
              <a:pPr>
                <a:defRPr/>
              </a:pPr>
              <a:t>10/14/2020</a:t>
            </a:fld>
            <a:endParaRPr lang="x-none"/>
          </a:p>
        </p:txBody>
      </p:sp>
      <p:sp>
        <p:nvSpPr>
          <p:cNvPr id="6" name="Footer Placeholder 5"/>
          <p:cNvSpPr>
            <a:spLocks noGrp="1"/>
          </p:cNvSpPr>
          <p:nvPr>
            <p:ph type="ftr" sz="quarter" idx="11"/>
          </p:nvPr>
        </p:nvSpPr>
        <p:spPr/>
        <p:txBody>
          <a:bodyPr/>
          <a:lstStyle/>
          <a:p>
            <a:pPr>
              <a:defRPr/>
            </a:pPr>
            <a:endParaRPr lang="x-none"/>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506D64-D262-4158-914A-C16136612D7F}" type="slidenum">
              <a:rPr lang="en-US" altLang="en-US" smtClean="0"/>
              <a:pPr/>
              <a:t>‹#›</a:t>
            </a:fld>
            <a:endParaRPr lang="en-US" altLang="en-US" dirty="0"/>
          </a:p>
        </p:txBody>
      </p:sp>
    </p:spTree>
    <p:extLst>
      <p:ext uri="{BB962C8B-B14F-4D97-AF65-F5344CB8AC3E}">
        <p14:creationId xmlns:p14="http://schemas.microsoft.com/office/powerpoint/2010/main" val="337149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6F42125-275E-42CD-B969-169E4CEE7214}" type="datetimeFigureOut">
              <a:rPr lang="en-US" smtClean="0"/>
              <a:pPr>
                <a:defRPr/>
              </a:pPr>
              <a:t>10/14/2020</a:t>
            </a:fld>
            <a:endParaRPr lang="x-none"/>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4A332B9-DCAD-42CB-A7FC-B3842973A244}" type="slidenum">
              <a:rPr lang="en-US" altLang="en-US" smtClean="0"/>
              <a:pPr/>
              <a:t>‹#›</a:t>
            </a:fld>
            <a:endParaRPr lang="en-US" altLang="en-US" dirty="0"/>
          </a:p>
        </p:txBody>
      </p:sp>
    </p:spTree>
    <p:extLst>
      <p:ext uri="{BB962C8B-B14F-4D97-AF65-F5344CB8AC3E}">
        <p14:creationId xmlns:p14="http://schemas.microsoft.com/office/powerpoint/2010/main" val="1658405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9AC3F1B-63F1-4C97-85B2-CE4BFF1A706B}" type="datetimeFigureOut">
              <a:rPr lang="en-US" smtClean="0"/>
              <a:pPr>
                <a:defRPr/>
              </a:pPr>
              <a:t>10/14/2020</a:t>
            </a:fld>
            <a:endParaRPr lang="x-none"/>
          </a:p>
        </p:txBody>
      </p:sp>
      <p:sp>
        <p:nvSpPr>
          <p:cNvPr id="5" name="Footer Placeholder 4"/>
          <p:cNvSpPr>
            <a:spLocks noGrp="1"/>
          </p:cNvSpPr>
          <p:nvPr>
            <p:ph type="ftr" sz="quarter" idx="11"/>
          </p:nvPr>
        </p:nvSpPr>
        <p:spPr/>
        <p:txBody>
          <a:bodyPr/>
          <a:lstStyle/>
          <a:p>
            <a:pPr>
              <a:defRPr/>
            </a:pPr>
            <a:endParaRPr lang="x-none"/>
          </a:p>
        </p:txBody>
      </p:sp>
      <p:sp>
        <p:nvSpPr>
          <p:cNvPr id="6" name="Slide Number Placeholder 5"/>
          <p:cNvSpPr>
            <a:spLocks noGrp="1"/>
          </p:cNvSpPr>
          <p:nvPr>
            <p:ph type="sldNum" sz="quarter" idx="12"/>
          </p:nvPr>
        </p:nvSpPr>
        <p:spPr/>
        <p:txBody>
          <a:bodyPr/>
          <a:lstStyle/>
          <a:p>
            <a:fld id="{0ED2767E-3BF8-4F74-9C79-F7D723CD6E9B}" type="slidenum">
              <a:rPr lang="en-US" altLang="en-US" smtClean="0"/>
              <a:pPr/>
              <a:t>‹#›</a:t>
            </a:fld>
            <a:endParaRPr lang="en-US" altLang="en-US" dirty="0"/>
          </a:p>
        </p:txBody>
      </p:sp>
    </p:spTree>
    <p:extLst>
      <p:ext uri="{BB962C8B-B14F-4D97-AF65-F5344CB8AC3E}">
        <p14:creationId xmlns:p14="http://schemas.microsoft.com/office/powerpoint/2010/main" val="3355153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F1A8671-0027-4D8E-B747-BB9F76546AA1}" type="datetimeFigureOut">
              <a:rPr lang="en-US" smtClean="0"/>
              <a:pPr>
                <a:defRPr/>
              </a:pPr>
              <a:t>10/14/2020</a:t>
            </a:fld>
            <a:endParaRPr lang="x-none"/>
          </a:p>
        </p:txBody>
      </p:sp>
      <p:sp>
        <p:nvSpPr>
          <p:cNvPr id="5" name="Footer Placeholder 4"/>
          <p:cNvSpPr>
            <a:spLocks noGrp="1"/>
          </p:cNvSpPr>
          <p:nvPr>
            <p:ph type="ftr" sz="quarter" idx="11"/>
          </p:nvPr>
        </p:nvSpPr>
        <p:spPr/>
        <p:txBody>
          <a:bodyPr/>
          <a:lstStyle/>
          <a:p>
            <a:pPr>
              <a:defRPr/>
            </a:pPr>
            <a:endParaRPr lang="x-none"/>
          </a:p>
        </p:txBody>
      </p:sp>
      <p:sp>
        <p:nvSpPr>
          <p:cNvPr id="6" name="Slide Number Placeholder 5"/>
          <p:cNvSpPr>
            <a:spLocks noGrp="1"/>
          </p:cNvSpPr>
          <p:nvPr>
            <p:ph type="sldNum" sz="quarter" idx="12"/>
          </p:nvPr>
        </p:nvSpPr>
        <p:spPr/>
        <p:txBody>
          <a:bodyPr/>
          <a:lstStyle/>
          <a:p>
            <a:fld id="{555947B2-001E-49CE-8648-C6E56D91A4C1}" type="slidenum">
              <a:rPr lang="en-US" altLang="en-US" smtClean="0"/>
              <a:pPr/>
              <a:t>‹#›</a:t>
            </a:fld>
            <a:endParaRPr lang="en-US" altLang="en-US" dirty="0"/>
          </a:p>
        </p:txBody>
      </p:sp>
    </p:spTree>
    <p:extLst>
      <p:ext uri="{BB962C8B-B14F-4D97-AF65-F5344CB8AC3E}">
        <p14:creationId xmlns:p14="http://schemas.microsoft.com/office/powerpoint/2010/main" val="4262235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66010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99131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966441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81305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459016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10153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A5C0-27A4-48E5-AAA7-D309756A1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B9B63-6D50-448B-AAF7-A423601603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C9DB9E-4979-4E39-BCA5-81C928090C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E61C6-B6BA-4E7B-8038-02A74E0CE4DC}"/>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6" name="Footer Placeholder 5">
            <a:extLst>
              <a:ext uri="{FF2B5EF4-FFF2-40B4-BE49-F238E27FC236}">
                <a16:creationId xmlns:a16="http://schemas.microsoft.com/office/drawing/2014/main" id="{C68ED1D0-954F-4E1E-BBFF-338FBFDE0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FF2DC-9FD2-4F03-8129-0F067D515F56}"/>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2476293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629387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707571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079997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094482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533169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444168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195724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881672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438877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48381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9DBD-567C-4134-BCB9-74BB3F0A4F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48CF87-4C5D-4443-AF6B-DC78787AA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42280-790B-47E1-B73A-C7CB1A9E11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A1C7F-07A5-42DE-BA9D-0C259A434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6C9DC-76F7-4D5D-86D2-E9EEA4087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191C0C-B2F9-43F5-BB18-56C9E91B3443}"/>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8" name="Footer Placeholder 7">
            <a:extLst>
              <a:ext uri="{FF2B5EF4-FFF2-40B4-BE49-F238E27FC236}">
                <a16:creationId xmlns:a16="http://schemas.microsoft.com/office/drawing/2014/main" id="{8AD4249B-3AFE-414C-B71C-7202469918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312085-F760-459E-85DA-3E448A46F1CA}"/>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1927444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24657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780243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657972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140412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92509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4022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EB21-3A94-4DFF-AAD7-36E9CC0352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267254-CA75-4622-9962-454F8E899735}"/>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4" name="Footer Placeholder 3">
            <a:extLst>
              <a:ext uri="{FF2B5EF4-FFF2-40B4-BE49-F238E27FC236}">
                <a16:creationId xmlns:a16="http://schemas.microsoft.com/office/drawing/2014/main" id="{D843A4AC-3B7E-4318-9168-6D28ACF37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17020A-F82F-4C4B-82F8-EE4BB1A952F9}"/>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348929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43DB0-E0E4-4178-8387-E37516FE1F63}"/>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3" name="Footer Placeholder 2">
            <a:extLst>
              <a:ext uri="{FF2B5EF4-FFF2-40B4-BE49-F238E27FC236}">
                <a16:creationId xmlns:a16="http://schemas.microsoft.com/office/drawing/2014/main" id="{A9B68B4E-C232-4419-9A96-6F665A7149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A378D3-A16F-4F12-B269-D4D77A5A3932}"/>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1298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EF2E-353E-47A0-80CE-4919C56BC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00E97-1925-4825-9AB0-E60EC67656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EC4813-8E3A-45D5-B281-4DC647962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9FA80-9B19-447E-9774-2498C4D7A258}"/>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6" name="Footer Placeholder 5">
            <a:extLst>
              <a:ext uri="{FF2B5EF4-FFF2-40B4-BE49-F238E27FC236}">
                <a16:creationId xmlns:a16="http://schemas.microsoft.com/office/drawing/2014/main" id="{BF1AECDA-41EF-45C3-ADE2-7740074E0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2E455-1BFF-4A67-84C5-2E0E27D654DC}"/>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420099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5D7B-59E5-481F-BE77-9C5FE0B1F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2C7E0B-C0A6-42FA-B069-F734897A9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201140-2C46-44B7-8219-B77DF17D4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A0532-9CE3-4790-98AD-728BDDF0FA8A}"/>
              </a:ext>
            </a:extLst>
          </p:cNvPr>
          <p:cNvSpPr>
            <a:spLocks noGrp="1"/>
          </p:cNvSpPr>
          <p:nvPr>
            <p:ph type="dt" sz="half" idx="10"/>
          </p:nvPr>
        </p:nvSpPr>
        <p:spPr/>
        <p:txBody>
          <a:bodyPr/>
          <a:lstStyle/>
          <a:p>
            <a:fld id="{AAC62034-E634-4E42-B7DA-9527664B2F82}" type="datetimeFigureOut">
              <a:rPr lang="en-US" smtClean="0"/>
              <a:t>10/14/2020</a:t>
            </a:fld>
            <a:endParaRPr lang="en-US"/>
          </a:p>
        </p:txBody>
      </p:sp>
      <p:sp>
        <p:nvSpPr>
          <p:cNvPr id="6" name="Footer Placeholder 5">
            <a:extLst>
              <a:ext uri="{FF2B5EF4-FFF2-40B4-BE49-F238E27FC236}">
                <a16:creationId xmlns:a16="http://schemas.microsoft.com/office/drawing/2014/main" id="{E92CA049-0046-44EF-AD82-C7AF08847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49DB6-A0FE-45DC-8E21-F25D7549AA31}"/>
              </a:ext>
            </a:extLst>
          </p:cNvPr>
          <p:cNvSpPr>
            <a:spLocks noGrp="1"/>
          </p:cNvSpPr>
          <p:nvPr>
            <p:ph type="sldNum" sz="quarter" idx="12"/>
          </p:nvPr>
        </p:nvSpPr>
        <p:spPr/>
        <p:txBody>
          <a:bodyPr/>
          <a:lstStyle/>
          <a:p>
            <a:fld id="{DD1FB4B3-E9E8-49E0-80D7-AF6FE2DFA9C8}" type="slidenum">
              <a:rPr lang="en-US" smtClean="0"/>
              <a:t>‹#›</a:t>
            </a:fld>
            <a:endParaRPr lang="en-US"/>
          </a:p>
        </p:txBody>
      </p:sp>
    </p:spTree>
    <p:extLst>
      <p:ext uri="{BB962C8B-B14F-4D97-AF65-F5344CB8AC3E}">
        <p14:creationId xmlns:p14="http://schemas.microsoft.com/office/powerpoint/2010/main" val="738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014F8-568E-4BA5-9B8D-967F1754C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8F272-5689-4633-A9E8-67CDCCDFA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ACF5C-6792-4E76-B85E-72FAC4D92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62034-E634-4E42-B7DA-9527664B2F82}" type="datetimeFigureOut">
              <a:rPr lang="en-US" smtClean="0"/>
              <a:t>10/14/2020</a:t>
            </a:fld>
            <a:endParaRPr lang="en-US"/>
          </a:p>
        </p:txBody>
      </p:sp>
      <p:sp>
        <p:nvSpPr>
          <p:cNvPr id="5" name="Footer Placeholder 4">
            <a:extLst>
              <a:ext uri="{FF2B5EF4-FFF2-40B4-BE49-F238E27FC236}">
                <a16:creationId xmlns:a16="http://schemas.microsoft.com/office/drawing/2014/main" id="{B156BAE6-10B7-412A-BD1F-4421DB3CC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953C1A-334C-4A02-BC8B-E8515C354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FB4B3-E9E8-49E0-80D7-AF6FE2DFA9C8}" type="slidenum">
              <a:rPr lang="en-US" smtClean="0"/>
              <a:t>‹#›</a:t>
            </a:fld>
            <a:endParaRPr lang="en-US"/>
          </a:p>
        </p:txBody>
      </p:sp>
    </p:spTree>
    <p:extLst>
      <p:ext uri="{BB962C8B-B14F-4D97-AF65-F5344CB8AC3E}">
        <p14:creationId xmlns:p14="http://schemas.microsoft.com/office/powerpoint/2010/main" val="4104067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226A9-89EF-4B98-A9DC-891328182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3127A-DA15-40C9-BEC2-FB88472BD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2205C-A057-4C77-A09A-FD56961B5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AEF86-6D4F-4991-9A3C-A0D6F9B75C89}" type="datetimeFigureOut">
              <a:rPr lang="en-US" smtClean="0"/>
              <a:t>10/14/2020</a:t>
            </a:fld>
            <a:endParaRPr lang="en-US" dirty="0"/>
          </a:p>
        </p:txBody>
      </p:sp>
      <p:sp>
        <p:nvSpPr>
          <p:cNvPr id="5" name="Footer Placeholder 4">
            <a:extLst>
              <a:ext uri="{FF2B5EF4-FFF2-40B4-BE49-F238E27FC236}">
                <a16:creationId xmlns:a16="http://schemas.microsoft.com/office/drawing/2014/main" id="{33B033FD-76D3-481A-96B2-DEE719307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189088-A699-4071-A9CC-35F8BA6AD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F458-4910-4765-B91F-2CDFCC33F248}" type="slidenum">
              <a:rPr lang="en-US" smtClean="0"/>
              <a:t>‹#›</a:t>
            </a:fld>
            <a:endParaRPr lang="en-US" dirty="0"/>
          </a:p>
        </p:txBody>
      </p:sp>
    </p:spTree>
    <p:extLst>
      <p:ext uri="{BB962C8B-B14F-4D97-AF65-F5344CB8AC3E}">
        <p14:creationId xmlns:p14="http://schemas.microsoft.com/office/powerpoint/2010/main" val="2494817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55AEF86-6D4F-4991-9A3C-A0D6F9B75C89}" type="datetimeFigureOut">
              <a:rPr lang="en-US" smtClean="0"/>
              <a:t>10/14/2020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81BF458-4910-4765-B91F-2CDFCC33F248}" type="slidenum">
              <a:rPr lang="en-US" smtClean="0"/>
              <a:t>‹#›</a:t>
            </a:fld>
            <a:endParaRPr lang="en-US" dirty="0"/>
          </a:p>
        </p:txBody>
      </p:sp>
    </p:spTree>
    <p:extLst>
      <p:ext uri="{BB962C8B-B14F-4D97-AF65-F5344CB8AC3E}">
        <p14:creationId xmlns:p14="http://schemas.microsoft.com/office/powerpoint/2010/main" val="4145627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3">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10/14/2020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3139733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10/14/2020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3396549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www.nutritionhealth.or.ke/resources/" TargetMode="External"/><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AB04668-EF9C-4D02-9B11-B5CE9621D943}"/>
              </a:ext>
            </a:extLst>
          </p:cNvPr>
          <p:cNvPicPr>
            <a:picLocks noChangeAspect="1"/>
          </p:cNvPicPr>
          <p:nvPr/>
        </p:nvPicPr>
        <p:blipFill>
          <a:blip r:embed="rId2"/>
          <a:stretch>
            <a:fillRect/>
          </a:stretch>
        </p:blipFill>
        <p:spPr>
          <a:xfrm>
            <a:off x="3048" y="0"/>
            <a:ext cx="4624043" cy="1113325"/>
          </a:xfrm>
          <a:prstGeom prst="rect">
            <a:avLst/>
          </a:prstGeom>
        </p:spPr>
      </p:pic>
      <p:sp>
        <p:nvSpPr>
          <p:cNvPr id="2" name="Rectangle 1">
            <a:extLst>
              <a:ext uri="{FF2B5EF4-FFF2-40B4-BE49-F238E27FC236}">
                <a16:creationId xmlns:a16="http://schemas.microsoft.com/office/drawing/2014/main" id="{0816AE2A-EB02-4C36-8442-EB5BF71C3461}"/>
              </a:ext>
            </a:extLst>
          </p:cNvPr>
          <p:cNvSpPr/>
          <p:nvPr/>
        </p:nvSpPr>
        <p:spPr>
          <a:xfrm>
            <a:off x="3048" y="2033742"/>
            <a:ext cx="4624043" cy="1569660"/>
          </a:xfrm>
          <a:prstGeom prst="rect">
            <a:avLst/>
          </a:prstGeom>
        </p:spPr>
        <p:txBody>
          <a:bodyPr wrap="square">
            <a:spAutoFit/>
          </a:bodyPr>
          <a:lstStyle/>
          <a:p>
            <a:pPr lvl="0" algn="ctr">
              <a:defRPr/>
            </a:pPr>
            <a:r>
              <a:rPr lang="en-US" sz="3200" b="1" kern="0" dirty="0">
                <a:solidFill>
                  <a:prstClr val="white">
                    <a:lumMod val="95000"/>
                  </a:prstClr>
                </a:solidFill>
                <a:latin typeface="Times New Roman" panose="02020603050405020304" pitchFamily="18" charset="0"/>
                <a:cs typeface="Times New Roman" panose="02020603050405020304" pitchFamily="18" charset="0"/>
              </a:rPr>
              <a:t>Kenya Nutrition Monitoring &amp; Evaluation Framework </a:t>
            </a:r>
            <a:endParaRPr kumimoji="0" lang="en-US" sz="1200" b="0" i="0" u="none" strike="noStrike" kern="0" cap="none" spc="0" normalizeH="0" baseline="0" noProof="0" dirty="0">
              <a:ln>
                <a:noFill/>
              </a:ln>
              <a:solidFill>
                <a:prstClr val="white">
                  <a:lumMod val="95000"/>
                </a:prstClr>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6413BF4-E202-4D59-B9D6-5A154085FA0B}"/>
              </a:ext>
            </a:extLst>
          </p:cNvPr>
          <p:cNvSpPr/>
          <p:nvPr/>
        </p:nvSpPr>
        <p:spPr>
          <a:xfrm>
            <a:off x="-6092" y="5005333"/>
            <a:ext cx="463318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95000"/>
                  </a:prstClr>
                </a:solidFill>
                <a:effectLst/>
                <a:uLnTx/>
                <a:uFillTx/>
                <a:latin typeface="Calibri"/>
                <a:ea typeface="+mn-ea"/>
                <a:cs typeface="+mn-cs"/>
              </a:rPr>
              <a:t>The Kenya Nutrition</a:t>
            </a:r>
            <a:r>
              <a:rPr lang="en-US" sz="1200" dirty="0">
                <a:solidFill>
                  <a:prstClr val="white">
                    <a:lumMod val="95000"/>
                  </a:prstClr>
                </a:solidFill>
                <a:latin typeface="Calibri"/>
              </a:rPr>
              <a:t>n Information Technical Working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95000"/>
                  </a:prstClr>
                </a:solidFill>
                <a:effectLst/>
                <a:uLnTx/>
                <a:uFillTx/>
                <a:latin typeface="Calibri"/>
                <a:ea typeface="+mn-ea"/>
                <a:cs typeface="+mn-cs"/>
              </a:rPr>
              <a:t>NITWG</a:t>
            </a:r>
          </a:p>
        </p:txBody>
      </p:sp>
      <p:pic>
        <p:nvPicPr>
          <p:cNvPr id="11" name="Picture 10">
            <a:extLst>
              <a:ext uri="{FF2B5EF4-FFF2-40B4-BE49-F238E27FC236}">
                <a16:creationId xmlns:a16="http://schemas.microsoft.com/office/drawing/2014/main" id="{4FEBB93B-DEF7-46BC-B6D1-77E68EDC42F1}"/>
              </a:ext>
            </a:extLst>
          </p:cNvPr>
          <p:cNvPicPr>
            <a:picLocks noChangeAspect="1"/>
          </p:cNvPicPr>
          <p:nvPr/>
        </p:nvPicPr>
        <p:blipFill>
          <a:blip r:embed="rId3"/>
          <a:stretch>
            <a:fillRect/>
          </a:stretch>
        </p:blipFill>
        <p:spPr>
          <a:xfrm>
            <a:off x="6094476" y="1711473"/>
            <a:ext cx="3037114" cy="3962477"/>
          </a:xfrm>
          <a:prstGeom prst="rect">
            <a:avLst/>
          </a:prstGeom>
        </p:spPr>
      </p:pic>
      <p:pic>
        <p:nvPicPr>
          <p:cNvPr id="13" name="Picture 12">
            <a:extLst>
              <a:ext uri="{FF2B5EF4-FFF2-40B4-BE49-F238E27FC236}">
                <a16:creationId xmlns:a16="http://schemas.microsoft.com/office/drawing/2014/main" id="{1264FE76-61C6-4210-8A74-C0B289E9747F}"/>
              </a:ext>
            </a:extLst>
          </p:cNvPr>
          <p:cNvPicPr>
            <a:picLocks noChangeAspect="1"/>
          </p:cNvPicPr>
          <p:nvPr/>
        </p:nvPicPr>
        <p:blipFill>
          <a:blip r:embed="rId4"/>
          <a:stretch>
            <a:fillRect/>
          </a:stretch>
        </p:blipFill>
        <p:spPr>
          <a:xfrm>
            <a:off x="10449790" y="3984171"/>
            <a:ext cx="1739161" cy="2337522"/>
          </a:xfrm>
          <a:prstGeom prst="rect">
            <a:avLst/>
          </a:prstGeom>
        </p:spPr>
      </p:pic>
    </p:spTree>
    <p:extLst>
      <p:ext uri="{BB962C8B-B14F-4D97-AF65-F5344CB8AC3E}">
        <p14:creationId xmlns:p14="http://schemas.microsoft.com/office/powerpoint/2010/main" val="358791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57F8179-551C-4298-8A8D-5D7335A4E57F}"/>
              </a:ext>
            </a:extLst>
          </p:cNvPr>
          <p:cNvGraphicFramePr>
            <a:graphicFrameLocks noGrp="1"/>
          </p:cNvGraphicFramePr>
          <p:nvPr>
            <p:ph idx="1"/>
            <p:extLst>
              <p:ext uri="{D42A27DB-BD31-4B8C-83A1-F6EECF244321}">
                <p14:modId xmlns:p14="http://schemas.microsoft.com/office/powerpoint/2010/main" val="3607922142"/>
              </p:ext>
            </p:extLst>
          </p:nvPr>
        </p:nvGraphicFramePr>
        <p:xfrm>
          <a:off x="209548" y="3030279"/>
          <a:ext cx="11772903" cy="3675247"/>
        </p:xfrm>
        <a:graphic>
          <a:graphicData uri="http://schemas.openxmlformats.org/drawingml/2006/table">
            <a:tbl>
              <a:tblPr firstRow="1" bandRow="1">
                <a:tableStyleId>{1E171933-4619-4E11-9A3F-F7608DF75F80}</a:tableStyleId>
              </a:tblPr>
              <a:tblGrid>
                <a:gridCol w="571501">
                  <a:extLst>
                    <a:ext uri="{9D8B030D-6E8A-4147-A177-3AD203B41FA5}">
                      <a16:colId xmlns:a16="http://schemas.microsoft.com/office/drawing/2014/main" val="2703787608"/>
                    </a:ext>
                  </a:extLst>
                </a:gridCol>
                <a:gridCol w="3646171">
                  <a:extLst>
                    <a:ext uri="{9D8B030D-6E8A-4147-A177-3AD203B41FA5}">
                      <a16:colId xmlns:a16="http://schemas.microsoft.com/office/drawing/2014/main" val="2040790392"/>
                    </a:ext>
                  </a:extLst>
                </a:gridCol>
                <a:gridCol w="3283528">
                  <a:extLst>
                    <a:ext uri="{9D8B030D-6E8A-4147-A177-3AD203B41FA5}">
                      <a16:colId xmlns:a16="http://schemas.microsoft.com/office/drawing/2014/main" val="2265679162"/>
                    </a:ext>
                  </a:extLst>
                </a:gridCol>
                <a:gridCol w="1340427">
                  <a:extLst>
                    <a:ext uri="{9D8B030D-6E8A-4147-A177-3AD203B41FA5}">
                      <a16:colId xmlns:a16="http://schemas.microsoft.com/office/drawing/2014/main" val="2280299088"/>
                    </a:ext>
                  </a:extLst>
                </a:gridCol>
                <a:gridCol w="857481">
                  <a:extLst>
                    <a:ext uri="{9D8B030D-6E8A-4147-A177-3AD203B41FA5}">
                      <a16:colId xmlns:a16="http://schemas.microsoft.com/office/drawing/2014/main" val="2688711609"/>
                    </a:ext>
                  </a:extLst>
                </a:gridCol>
                <a:gridCol w="2073795">
                  <a:extLst>
                    <a:ext uri="{9D8B030D-6E8A-4147-A177-3AD203B41FA5}">
                      <a16:colId xmlns:a16="http://schemas.microsoft.com/office/drawing/2014/main" val="3053309749"/>
                    </a:ext>
                  </a:extLst>
                </a:gridCol>
              </a:tblGrid>
              <a:tr h="1015299">
                <a:tc>
                  <a:txBody>
                    <a:bodyPr/>
                    <a:lstStyle/>
                    <a:p>
                      <a:pPr marL="12700">
                        <a:lnSpc>
                          <a:spcPct val="115000"/>
                        </a:lnSpc>
                        <a:spcAft>
                          <a:spcPts val="0"/>
                        </a:spcAft>
                      </a:pPr>
                      <a:r>
                        <a:rPr lang="en-US" sz="1400" dirty="0">
                          <a:effectLst/>
                        </a:rPr>
                        <a:t>S/N</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84693" marT="84693" marB="84693"/>
                </a:tc>
                <a:tc>
                  <a:txBody>
                    <a:bodyPr/>
                    <a:lstStyle/>
                    <a:p>
                      <a:pPr marL="63500">
                        <a:lnSpc>
                          <a:spcPct val="115000"/>
                        </a:lnSpc>
                        <a:spcAft>
                          <a:spcPts val="0"/>
                        </a:spcAft>
                      </a:pPr>
                      <a:r>
                        <a:rPr lang="en-US" sz="1400" dirty="0">
                          <a:effectLst/>
                        </a:rPr>
                        <a:t>KNAP expected results (Global targets used where applicable)</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84693" marT="84693" marB="84693"/>
                </a:tc>
                <a:tc>
                  <a:txBody>
                    <a:bodyPr/>
                    <a:lstStyle/>
                    <a:p>
                      <a:pPr marL="482600">
                        <a:lnSpc>
                          <a:spcPct val="115000"/>
                        </a:lnSpc>
                        <a:spcAft>
                          <a:spcPts val="0"/>
                        </a:spcAft>
                      </a:pPr>
                      <a:r>
                        <a:rPr lang="en-US" sz="1400" dirty="0">
                          <a:effectLst/>
                        </a:rPr>
                        <a:t>Indicator</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84693" marT="84693" marB="84693"/>
                </a:tc>
                <a:tc>
                  <a:txBody>
                    <a:bodyPr/>
                    <a:lstStyle/>
                    <a:p>
                      <a:pPr algn="ctr">
                        <a:lnSpc>
                          <a:spcPct val="115000"/>
                        </a:lnSpc>
                        <a:spcAft>
                          <a:spcPts val="0"/>
                        </a:spcAft>
                      </a:pPr>
                      <a:r>
                        <a:rPr lang="en-US" sz="1400">
                          <a:effectLst/>
                        </a:rPr>
                        <a:t>Baseline 2014</a:t>
                      </a:r>
                      <a:endParaRPr lang="en-KE" sz="140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84693" marT="84693" marB="84693"/>
                </a:tc>
                <a:tc>
                  <a:txBody>
                    <a:bodyPr/>
                    <a:lstStyle/>
                    <a:p>
                      <a:pPr marL="635" algn="ctr">
                        <a:lnSpc>
                          <a:spcPct val="115000"/>
                        </a:lnSpc>
                        <a:spcAft>
                          <a:spcPts val="0"/>
                        </a:spcAft>
                      </a:pPr>
                      <a:r>
                        <a:rPr lang="en-US" sz="1400" dirty="0">
                          <a:effectLst/>
                        </a:rPr>
                        <a:t>Target</a:t>
                      </a:r>
                      <a:endParaRPr lang="en-KE" sz="1400" dirty="0">
                        <a:effectLst/>
                      </a:endParaRPr>
                    </a:p>
                    <a:p>
                      <a:pPr marL="635" algn="ctr">
                        <a:lnSpc>
                          <a:spcPct val="115000"/>
                        </a:lnSpc>
                        <a:spcAft>
                          <a:spcPts val="0"/>
                        </a:spcAft>
                      </a:pPr>
                      <a:r>
                        <a:rPr lang="en-US" sz="1400" dirty="0">
                          <a:effectLst/>
                        </a:rPr>
                        <a:t>2022</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84693" marT="84693" marB="84693"/>
                </a:tc>
                <a:tc>
                  <a:txBody>
                    <a:bodyPr/>
                    <a:lstStyle/>
                    <a:p>
                      <a:pPr marL="292100">
                        <a:lnSpc>
                          <a:spcPct val="115000"/>
                        </a:lnSpc>
                        <a:spcAft>
                          <a:spcPts val="0"/>
                        </a:spcAft>
                      </a:pPr>
                      <a:r>
                        <a:rPr lang="en-US" sz="1400">
                          <a:effectLst/>
                        </a:rPr>
                        <a:t>Framework for targets</a:t>
                      </a:r>
                      <a:endParaRPr lang="en-KE" sz="140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84693" marT="84693" marB="84693"/>
                </a:tc>
                <a:extLst>
                  <a:ext uri="{0D108BD9-81ED-4DB2-BD59-A6C34878D82A}">
                    <a16:rowId xmlns:a16="http://schemas.microsoft.com/office/drawing/2014/main" val="2656405236"/>
                  </a:ext>
                </a:extLst>
              </a:tr>
              <a:tr h="664987">
                <a:tc>
                  <a:txBody>
                    <a:bodyPr/>
                    <a:lstStyle/>
                    <a:p>
                      <a:pPr marL="50800">
                        <a:lnSpc>
                          <a:spcPct val="115000"/>
                        </a:lnSpc>
                        <a:spcAft>
                          <a:spcPts val="0"/>
                        </a:spcAft>
                      </a:pPr>
                      <a:r>
                        <a:rPr lang="en-US" sz="1400" dirty="0">
                          <a:effectLst/>
                        </a:rPr>
                        <a:t>1</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Reduce the prevalence of stunting among children under five years by 40%</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Prevalence of stunting in children 0-59 months (%)</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dirty="0">
                          <a:effectLst/>
                        </a:rPr>
                        <a:t>26</a:t>
                      </a:r>
                      <a:endParaRPr lang="en-KE" sz="1400" dirty="0">
                        <a:effectLst/>
                      </a:endParaRPr>
                    </a:p>
                    <a:p>
                      <a:pPr marL="50800" algn="ctr">
                        <a:lnSpc>
                          <a:spcPct val="115000"/>
                        </a:lnSpc>
                        <a:spcAft>
                          <a:spcPts val="0"/>
                        </a:spcAft>
                      </a:pPr>
                      <a:r>
                        <a:rPr lang="en-US" sz="1400" dirty="0">
                          <a:effectLst/>
                        </a:rPr>
                        <a:t>KDHS 2014</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a:effectLst/>
                        </a:rPr>
                        <a:t>17</a:t>
                      </a:r>
                      <a:endParaRPr lang="en-KE" sz="140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WHA target 1 NFNSP-IF</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extLst>
                  <a:ext uri="{0D108BD9-81ED-4DB2-BD59-A6C34878D82A}">
                    <a16:rowId xmlns:a16="http://schemas.microsoft.com/office/drawing/2014/main" val="1721051260"/>
                  </a:ext>
                </a:extLst>
              </a:tr>
              <a:tr h="664987">
                <a:tc>
                  <a:txBody>
                    <a:bodyPr/>
                    <a:lstStyle/>
                    <a:p>
                      <a:pPr marL="50800">
                        <a:lnSpc>
                          <a:spcPct val="115000"/>
                        </a:lnSpc>
                        <a:spcAft>
                          <a:spcPts val="0"/>
                        </a:spcAft>
                      </a:pPr>
                      <a:r>
                        <a:rPr lang="en-US" sz="1400">
                          <a:effectLst/>
                        </a:rPr>
                        <a:t>2</a:t>
                      </a:r>
                      <a:endParaRPr lang="en-KE" sz="140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Reduce the prevalence of anaemia in women of reproductive age by 30%</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Prevalence of anaemia in women 15-49 years (%) </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dirty="0">
                          <a:effectLst/>
                        </a:rPr>
                        <a:t>27</a:t>
                      </a:r>
                      <a:endParaRPr lang="en-KE" sz="1400" dirty="0">
                        <a:effectLst/>
                      </a:endParaRPr>
                    </a:p>
                    <a:p>
                      <a:pPr marL="50800" algn="ctr">
                        <a:lnSpc>
                          <a:spcPct val="115000"/>
                        </a:lnSpc>
                        <a:spcAft>
                          <a:spcPts val="0"/>
                        </a:spcAft>
                      </a:pPr>
                      <a:r>
                        <a:rPr lang="en-US" sz="1400" dirty="0">
                          <a:effectLst/>
                        </a:rPr>
                        <a:t>KDHS 2014</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dirty="0">
                          <a:effectLst/>
                        </a:rPr>
                        <a:t>17</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a:effectLst/>
                        </a:rPr>
                        <a:t>WHA target 2 NFNSP-IF</a:t>
                      </a:r>
                      <a:endParaRPr lang="en-KE" sz="140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extLst>
                  <a:ext uri="{0D108BD9-81ED-4DB2-BD59-A6C34878D82A}">
                    <a16:rowId xmlns:a16="http://schemas.microsoft.com/office/drawing/2014/main" val="748300023"/>
                  </a:ext>
                </a:extLst>
              </a:tr>
              <a:tr h="664987">
                <a:tc>
                  <a:txBody>
                    <a:bodyPr/>
                    <a:lstStyle/>
                    <a:p>
                      <a:pPr marL="50800">
                        <a:lnSpc>
                          <a:spcPct val="115000"/>
                        </a:lnSpc>
                        <a:spcAft>
                          <a:spcPts val="0"/>
                        </a:spcAft>
                      </a:pPr>
                      <a:r>
                        <a:rPr lang="en-US" sz="1400">
                          <a:effectLst/>
                        </a:rPr>
                        <a:t>3</a:t>
                      </a:r>
                      <a:endParaRPr lang="en-KE" sz="140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Reduce the prevalence of low birthweight by 30%</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Prevalence of low birth weight of 2.5 kg and below (%)</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dirty="0">
                          <a:effectLst/>
                        </a:rPr>
                        <a:t>8</a:t>
                      </a:r>
                      <a:endParaRPr lang="en-KE" sz="1400" dirty="0">
                        <a:effectLst/>
                      </a:endParaRPr>
                    </a:p>
                    <a:p>
                      <a:pPr marL="50800" algn="ctr">
                        <a:lnSpc>
                          <a:spcPct val="115000"/>
                        </a:lnSpc>
                        <a:spcAft>
                          <a:spcPts val="0"/>
                        </a:spcAft>
                      </a:pPr>
                      <a:r>
                        <a:rPr lang="en-US" sz="1400" dirty="0">
                          <a:effectLst/>
                        </a:rPr>
                        <a:t>KDHS 2014</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dirty="0">
                          <a:effectLst/>
                        </a:rPr>
                        <a:t>5</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WHA target 3</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extLst>
                  <a:ext uri="{0D108BD9-81ED-4DB2-BD59-A6C34878D82A}">
                    <a16:rowId xmlns:a16="http://schemas.microsoft.com/office/drawing/2014/main" val="1515194329"/>
                  </a:ext>
                </a:extLst>
              </a:tr>
              <a:tr h="664987">
                <a:tc>
                  <a:txBody>
                    <a:bodyPr/>
                    <a:lstStyle/>
                    <a:p>
                      <a:pPr marL="50800">
                        <a:lnSpc>
                          <a:spcPct val="115000"/>
                        </a:lnSpc>
                        <a:spcAft>
                          <a:spcPts val="0"/>
                        </a:spcAft>
                      </a:pPr>
                      <a:r>
                        <a:rPr lang="en-US" sz="1400">
                          <a:effectLst/>
                        </a:rPr>
                        <a:t>4</a:t>
                      </a:r>
                      <a:endParaRPr lang="en-KE" sz="140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No increase in childhood overweight/obesity</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Prevalence of overweight/obesity (W/A &gt;2SD) of children 0-59 months (%)</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dirty="0">
                          <a:effectLst/>
                        </a:rPr>
                        <a:t>4</a:t>
                      </a:r>
                      <a:endParaRPr lang="en-KE" sz="1400" dirty="0">
                        <a:effectLst/>
                      </a:endParaRPr>
                    </a:p>
                    <a:p>
                      <a:pPr marL="50800" algn="ctr">
                        <a:lnSpc>
                          <a:spcPct val="115000"/>
                        </a:lnSpc>
                        <a:spcAft>
                          <a:spcPts val="0"/>
                        </a:spcAft>
                      </a:pPr>
                      <a:r>
                        <a:rPr lang="en-US" sz="1400" dirty="0">
                          <a:effectLst/>
                        </a:rPr>
                        <a:t>KDHS 2014</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gn="ctr">
                        <a:lnSpc>
                          <a:spcPct val="115000"/>
                        </a:lnSpc>
                        <a:spcAft>
                          <a:spcPts val="0"/>
                        </a:spcAft>
                      </a:pPr>
                      <a:r>
                        <a:rPr lang="en-US" sz="1400" dirty="0">
                          <a:effectLst/>
                        </a:rPr>
                        <a:t>&lt;4</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tc>
                  <a:txBody>
                    <a:bodyPr/>
                    <a:lstStyle/>
                    <a:p>
                      <a:pPr marL="50800">
                        <a:lnSpc>
                          <a:spcPct val="115000"/>
                        </a:lnSpc>
                        <a:spcAft>
                          <a:spcPts val="0"/>
                        </a:spcAft>
                      </a:pPr>
                      <a:r>
                        <a:rPr lang="en-US" sz="1400" dirty="0">
                          <a:effectLst/>
                        </a:rPr>
                        <a:t>WHA target 4 &amp; NFNSP-IF</a:t>
                      </a:r>
                      <a:endParaRPr lang="en-KE" sz="1400" dirty="0">
                        <a:solidFill>
                          <a:schemeClr val="tx1">
                            <a:lumMod val="75000"/>
                            <a:lumOff val="25000"/>
                          </a:schemeClr>
                        </a:solidFill>
                        <a:effectLst/>
                        <a:latin typeface="Baskerville" panose="02020502070401020303" pitchFamily="18" charset="0"/>
                        <a:ea typeface="Baskerville" panose="02020502070401020303" pitchFamily="18" charset="0"/>
                        <a:cs typeface="Times New Roman" panose="02020603050405020304" pitchFamily="18" charset="0"/>
                      </a:endParaRPr>
                    </a:p>
                  </a:txBody>
                  <a:tcPr marL="141156" marR="73401" marT="73401" marB="73401"/>
                </a:tc>
                <a:extLst>
                  <a:ext uri="{0D108BD9-81ED-4DB2-BD59-A6C34878D82A}">
                    <a16:rowId xmlns:a16="http://schemas.microsoft.com/office/drawing/2014/main" val="1310368301"/>
                  </a:ext>
                </a:extLst>
              </a:tr>
            </a:tbl>
          </a:graphicData>
        </a:graphic>
      </p:graphicFrame>
      <p:sp>
        <p:nvSpPr>
          <p:cNvPr id="3" name="Rectangle 2"/>
          <p:cNvSpPr/>
          <p:nvPr/>
        </p:nvSpPr>
        <p:spPr>
          <a:xfrm>
            <a:off x="0" y="972260"/>
            <a:ext cx="12192000" cy="1569660"/>
          </a:xfrm>
          <a:prstGeom prst="rect">
            <a:avLst/>
          </a:prstGeo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i="0" u="none" strike="noStrike" kern="1200" cap="none" spc="0" normalizeH="0" baseline="0" noProof="0" dirty="0">
                <a:ln>
                  <a:noFill/>
                </a:ln>
                <a:solidFill>
                  <a:schemeClr val="tx1"/>
                </a:solidFill>
                <a:effectLst>
                  <a:innerShdw blurRad="63500" dist="50800" dir="5400000">
                    <a:prstClr val="black">
                      <a:alpha val="50000"/>
                    </a:prstClr>
                  </a:innerShdw>
                </a:effectLst>
                <a:uLnTx/>
                <a:uFillTx/>
                <a:latin typeface="Baskerville" panose="02020502070401020303" pitchFamily="18" charset="0"/>
                <a:ea typeface="Baskerville" panose="02020502070401020303" pitchFamily="18" charset="0"/>
                <a:cs typeface="+mn-cs"/>
              </a:rPr>
              <a:t>A </a:t>
            </a:r>
            <a:r>
              <a:rPr kumimoji="0" lang="en-US" sz="2400" i="0" u="none" strike="noStrike" kern="1200" cap="none" spc="0" normalizeH="0" baseline="0" noProof="0" dirty="0">
                <a:ln>
                  <a:noFill/>
                </a:ln>
                <a:solidFill>
                  <a:schemeClr val="tx1"/>
                </a:solidFill>
                <a:effectLst>
                  <a:innerShdw blurRad="63500" dist="50800" dir="5400000">
                    <a:prstClr val="black">
                      <a:alpha val="50000"/>
                    </a:prstClr>
                  </a:innerShdw>
                </a:effectLst>
                <a:uLnTx/>
                <a:uFillTx/>
                <a:latin typeface="Calibri" panose="020F0502020204030204" pitchFamily="34" charset="0"/>
                <a:ea typeface="Baskerville" panose="02020502070401020303" pitchFamily="18" charset="0"/>
                <a:cs typeface="Calibri" panose="020F0502020204030204" pitchFamily="34" charset="0"/>
              </a:rPr>
              <a:t>set of key indicators and targets as agreed upon during the development of KNAP 2018-2022 to measure progress of achievement of the strategies outlined in the plan.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i="0" u="none" strike="noStrike" kern="1200" cap="none" spc="0" normalizeH="0" baseline="0" noProof="0" dirty="0">
                <a:ln>
                  <a:noFill/>
                </a:ln>
                <a:solidFill>
                  <a:schemeClr val="tx1"/>
                </a:solidFill>
                <a:effectLst>
                  <a:innerShdw blurRad="63500" dist="50800" dir="5400000">
                    <a:prstClr val="black">
                      <a:alpha val="50000"/>
                    </a:prstClr>
                  </a:innerShdw>
                </a:effectLst>
                <a:uLnTx/>
                <a:uFillTx/>
                <a:latin typeface="Calibri" panose="020F0502020204030204" pitchFamily="34" charset="0"/>
                <a:ea typeface="Baskerville" panose="02020502070401020303" pitchFamily="18" charset="0"/>
                <a:cs typeface="Calibri" panose="020F0502020204030204" pitchFamily="34" charset="0"/>
              </a:rPr>
              <a:t>The CRAF uses a logical results framework process at three levels (impacts, outcome and output). </a:t>
            </a:r>
          </a:p>
        </p:txBody>
      </p:sp>
      <p:sp>
        <p:nvSpPr>
          <p:cNvPr id="6" name="Title 5">
            <a:extLst>
              <a:ext uri="{FF2B5EF4-FFF2-40B4-BE49-F238E27FC236}">
                <a16:creationId xmlns:a16="http://schemas.microsoft.com/office/drawing/2014/main" id="{B14C3403-B861-40BA-AB12-F2EB1916CD63}"/>
              </a:ext>
            </a:extLst>
          </p:cNvPr>
          <p:cNvSpPr>
            <a:spLocks noGrp="1"/>
          </p:cNvSpPr>
          <p:nvPr>
            <p:ph type="title"/>
          </p:nvPr>
        </p:nvSpPr>
        <p:spPr>
          <a:xfrm>
            <a:off x="499641" y="166725"/>
            <a:ext cx="11353800" cy="730028"/>
          </a:xfrm>
        </p:spPr>
        <p:txBody>
          <a:bodyPr>
            <a:normAutofit/>
          </a:bodyPr>
          <a:lstStyle/>
          <a:p>
            <a:pPr algn="ctr"/>
            <a:r>
              <a:rPr lang="en-US" sz="3600" b="1" dirty="0">
                <a:solidFill>
                  <a:srgbClr val="0070C0"/>
                </a:solidFill>
                <a:latin typeface="Calibri" panose="020F0502020204030204" pitchFamily="34" charset="0"/>
                <a:cs typeface="Calibri" panose="020F0502020204030204" pitchFamily="34" charset="0"/>
              </a:rPr>
              <a:t>Common Results Accountability Framework (CRAF)</a:t>
            </a:r>
          </a:p>
        </p:txBody>
      </p:sp>
    </p:spTree>
    <p:extLst>
      <p:ext uri="{BB962C8B-B14F-4D97-AF65-F5344CB8AC3E}">
        <p14:creationId xmlns:p14="http://schemas.microsoft.com/office/powerpoint/2010/main" val="226296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FAC7-F0F5-4570-B0DD-4FF4BC5018D7}"/>
              </a:ext>
            </a:extLst>
          </p:cNvPr>
          <p:cNvSpPr>
            <a:spLocks noGrp="1"/>
          </p:cNvSpPr>
          <p:nvPr>
            <p:ph type="title"/>
          </p:nvPr>
        </p:nvSpPr>
        <p:spPr>
          <a:xfrm>
            <a:off x="223837" y="95250"/>
            <a:ext cx="11744325" cy="604882"/>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600" b="1" dirty="0">
                <a:ln w="22225">
                  <a:noFill/>
                  <a:prstDash val="solid"/>
                </a:ln>
                <a:solidFill>
                  <a:srgbClr val="0070C0"/>
                </a:solidFill>
                <a:ea typeface="Baskerville" panose="02020502070401020303" pitchFamily="18" charset="0"/>
              </a:rPr>
              <a:t>Indicators by Key Result Area of the KNAP</a:t>
            </a:r>
            <a:endParaRPr lang="en-KE" sz="3600" b="1" dirty="0">
              <a:ln w="22225">
                <a:noFill/>
                <a:prstDash val="solid"/>
              </a:ln>
              <a:solidFill>
                <a:srgbClr val="0070C0"/>
              </a:solidFill>
              <a:ea typeface="Baskerville" panose="02020502070401020303" pitchFamily="18" charset="0"/>
            </a:endParaRPr>
          </a:p>
        </p:txBody>
      </p:sp>
      <p:sp>
        <p:nvSpPr>
          <p:cNvPr id="3" name="Content Placeholder 2">
            <a:extLst>
              <a:ext uri="{FF2B5EF4-FFF2-40B4-BE49-F238E27FC236}">
                <a16:creationId xmlns:a16="http://schemas.microsoft.com/office/drawing/2014/main" id="{55216C41-DED4-4097-A628-53EA5F71F574}"/>
              </a:ext>
            </a:extLst>
          </p:cNvPr>
          <p:cNvSpPr>
            <a:spLocks noGrp="1"/>
          </p:cNvSpPr>
          <p:nvPr>
            <p:ph sz="half" idx="1"/>
          </p:nvPr>
        </p:nvSpPr>
        <p:spPr>
          <a:xfrm>
            <a:off x="223837" y="786808"/>
            <a:ext cx="11744325" cy="2402959"/>
          </a:xfrm>
          <a:solidFill>
            <a:schemeClr val="bg1"/>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anchor="t">
            <a:noAutofit/>
          </a:bodyPr>
          <a:lstStyle/>
          <a:p>
            <a:r>
              <a:rPr lang="en-US" sz="2400" dirty="0">
                <a:solidFill>
                  <a:schemeClr val="tx1"/>
                </a:solidFill>
                <a:ea typeface="Baskerville" panose="02020502070401020303" pitchFamily="18" charset="0"/>
              </a:rPr>
              <a:t>Each KRA has an outcome with </a:t>
            </a:r>
            <a:r>
              <a:rPr lang="en-US" sz="2400" b="1" dirty="0">
                <a:solidFill>
                  <a:schemeClr val="tx1"/>
                </a:solidFill>
                <a:ea typeface="Baskerville" panose="02020502070401020303" pitchFamily="18" charset="0"/>
              </a:rPr>
              <a:t>several outputs (expected results) </a:t>
            </a:r>
            <a:r>
              <a:rPr lang="en-US" sz="2400" dirty="0">
                <a:solidFill>
                  <a:schemeClr val="tx1"/>
                </a:solidFill>
                <a:ea typeface="Baskerville" panose="02020502070401020303" pitchFamily="18" charset="0"/>
              </a:rPr>
              <a:t>and their respective </a:t>
            </a:r>
            <a:r>
              <a:rPr lang="en-US" sz="2400" b="1" dirty="0">
                <a:solidFill>
                  <a:schemeClr val="tx1"/>
                </a:solidFill>
                <a:ea typeface="Baskerville" panose="02020502070401020303" pitchFamily="18" charset="0"/>
              </a:rPr>
              <a:t>indicators</a:t>
            </a:r>
            <a:endParaRPr lang="en-KE" sz="2400" b="1" dirty="0">
              <a:solidFill>
                <a:schemeClr val="tx1"/>
              </a:solidFill>
              <a:ea typeface="Baskerville" panose="02020502070401020303" pitchFamily="18" charset="0"/>
            </a:endParaRPr>
          </a:p>
          <a:p>
            <a:r>
              <a:rPr lang="en-US" sz="2400" dirty="0">
                <a:solidFill>
                  <a:schemeClr val="tx1"/>
                </a:solidFill>
              </a:rPr>
              <a:t>Frequency of monitoring is based on the indicator level (impact, outcome and output) and source of information</a:t>
            </a:r>
          </a:p>
          <a:p>
            <a:r>
              <a:rPr lang="en-US" sz="2400" dirty="0">
                <a:solidFill>
                  <a:schemeClr val="tx1"/>
                </a:solidFill>
              </a:rPr>
              <a:t>Some indicators may have more than one means of verification hence overlapping frequency and multiple sources of information</a:t>
            </a:r>
          </a:p>
          <a:p>
            <a:endParaRPr lang="en-KE" sz="1700" dirty="0">
              <a:solidFill>
                <a:schemeClr val="tx1"/>
              </a:solidFill>
            </a:endParaRPr>
          </a:p>
        </p:txBody>
      </p:sp>
      <p:graphicFrame>
        <p:nvGraphicFramePr>
          <p:cNvPr id="7" name="Content Placeholder 3">
            <a:extLst>
              <a:ext uri="{FF2B5EF4-FFF2-40B4-BE49-F238E27FC236}">
                <a16:creationId xmlns:a16="http://schemas.microsoft.com/office/drawing/2014/main" id="{C0765BC3-2A16-479B-BBF1-22E1FA7BE09C}"/>
              </a:ext>
            </a:extLst>
          </p:cNvPr>
          <p:cNvGraphicFramePr>
            <a:graphicFrameLocks/>
          </p:cNvGraphicFramePr>
          <p:nvPr>
            <p:extLst>
              <p:ext uri="{D42A27DB-BD31-4B8C-83A1-F6EECF244321}">
                <p14:modId xmlns:p14="http://schemas.microsoft.com/office/powerpoint/2010/main" val="1009064050"/>
              </p:ext>
            </p:extLst>
          </p:nvPr>
        </p:nvGraphicFramePr>
        <p:xfrm>
          <a:off x="223837" y="3327990"/>
          <a:ext cx="11777664" cy="3434602"/>
        </p:xfrm>
        <a:graphic>
          <a:graphicData uri="http://schemas.openxmlformats.org/drawingml/2006/table">
            <a:tbl>
              <a:tblPr firstRow="1" firstCol="1" lastRow="1" lastCol="1" bandRow="1" bandCol="1">
                <a:tableStyleId>{5C22544A-7EE6-4342-B048-85BDC9FD1C3A}</a:tableStyleId>
              </a:tblPr>
              <a:tblGrid>
                <a:gridCol w="672081">
                  <a:extLst>
                    <a:ext uri="{9D8B030D-6E8A-4147-A177-3AD203B41FA5}">
                      <a16:colId xmlns:a16="http://schemas.microsoft.com/office/drawing/2014/main" val="4189810314"/>
                    </a:ext>
                  </a:extLst>
                </a:gridCol>
                <a:gridCol w="2723582">
                  <a:extLst>
                    <a:ext uri="{9D8B030D-6E8A-4147-A177-3AD203B41FA5}">
                      <a16:colId xmlns:a16="http://schemas.microsoft.com/office/drawing/2014/main" val="2851395370"/>
                    </a:ext>
                  </a:extLst>
                </a:gridCol>
                <a:gridCol w="1883643">
                  <a:extLst>
                    <a:ext uri="{9D8B030D-6E8A-4147-A177-3AD203B41FA5}">
                      <a16:colId xmlns:a16="http://schemas.microsoft.com/office/drawing/2014/main" val="1183874221"/>
                    </a:ext>
                  </a:extLst>
                </a:gridCol>
                <a:gridCol w="883016">
                  <a:extLst>
                    <a:ext uri="{9D8B030D-6E8A-4147-A177-3AD203B41FA5}">
                      <a16:colId xmlns:a16="http://schemas.microsoft.com/office/drawing/2014/main" val="1371546721"/>
                    </a:ext>
                  </a:extLst>
                </a:gridCol>
                <a:gridCol w="833792">
                  <a:extLst>
                    <a:ext uri="{9D8B030D-6E8A-4147-A177-3AD203B41FA5}">
                      <a16:colId xmlns:a16="http://schemas.microsoft.com/office/drawing/2014/main" val="2885317037"/>
                    </a:ext>
                  </a:extLst>
                </a:gridCol>
                <a:gridCol w="876300">
                  <a:extLst>
                    <a:ext uri="{9D8B030D-6E8A-4147-A177-3AD203B41FA5}">
                      <a16:colId xmlns:a16="http://schemas.microsoft.com/office/drawing/2014/main" val="3588143436"/>
                    </a:ext>
                  </a:extLst>
                </a:gridCol>
                <a:gridCol w="1277130">
                  <a:extLst>
                    <a:ext uri="{9D8B030D-6E8A-4147-A177-3AD203B41FA5}">
                      <a16:colId xmlns:a16="http://schemas.microsoft.com/office/drawing/2014/main" val="2106222163"/>
                    </a:ext>
                  </a:extLst>
                </a:gridCol>
                <a:gridCol w="901803">
                  <a:extLst>
                    <a:ext uri="{9D8B030D-6E8A-4147-A177-3AD203B41FA5}">
                      <a16:colId xmlns:a16="http://schemas.microsoft.com/office/drawing/2014/main" val="4217717781"/>
                    </a:ext>
                  </a:extLst>
                </a:gridCol>
                <a:gridCol w="638777">
                  <a:extLst>
                    <a:ext uri="{9D8B030D-6E8A-4147-A177-3AD203B41FA5}">
                      <a16:colId xmlns:a16="http://schemas.microsoft.com/office/drawing/2014/main" val="2718836655"/>
                    </a:ext>
                  </a:extLst>
                </a:gridCol>
                <a:gridCol w="1087540">
                  <a:extLst>
                    <a:ext uri="{9D8B030D-6E8A-4147-A177-3AD203B41FA5}">
                      <a16:colId xmlns:a16="http://schemas.microsoft.com/office/drawing/2014/main" val="1385348535"/>
                    </a:ext>
                  </a:extLst>
                </a:gridCol>
              </a:tblGrid>
              <a:tr h="469512">
                <a:tc gridSpan="4">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OUTCOME 1: KRA 1 – MATERNAL, NEONATAL INFANT AND YOUNG CHILD NUTRITION (MNIYCN)</a:t>
                      </a:r>
                      <a:endParaRPr lang="en-KE"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ctr">
                        <a:lnSpc>
                          <a:spcPct val="115000"/>
                        </a:lnSpc>
                        <a:spcAft>
                          <a:spcPts val="1000"/>
                        </a:spcAft>
                      </a:pPr>
                      <a:endParaRPr lang="en-KE" sz="135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pPr algn="ctr">
                        <a:lnSpc>
                          <a:spcPct val="115000"/>
                        </a:lnSpc>
                        <a:spcAft>
                          <a:spcPts val="1000"/>
                        </a:spcAft>
                      </a:pPr>
                      <a:endParaRPr lang="en-KE" sz="135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6">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Strengthened</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care</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practices</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and</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services</a:t>
                      </a:r>
                      <a:r>
                        <a:rPr lang="en-US" sz="1400" spc="-16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for</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improved</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maternal,</a:t>
                      </a:r>
                      <a:r>
                        <a:rPr lang="en-US" sz="1400" spc="-17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newborn,</a:t>
                      </a:r>
                      <a:r>
                        <a:rPr lang="en-US" sz="1400" spc="-17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infant</a:t>
                      </a:r>
                      <a:r>
                        <a:rPr lang="en-US" sz="1400" spc="-16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and</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young</a:t>
                      </a:r>
                      <a:r>
                        <a:rPr lang="en-US" sz="1400" spc="-16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a:t>
                      </a: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child nutrition</a:t>
                      </a:r>
                      <a:endParaRPr lang="en-KE"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pPr algn="ctr">
                        <a:lnSpc>
                          <a:spcPct val="115000"/>
                        </a:lnSpc>
                        <a:spcAft>
                          <a:spcPts val="1000"/>
                        </a:spcAft>
                      </a:pPr>
                      <a:endParaRPr lang="en-KE" sz="135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gn="ctr">
                        <a:lnSpc>
                          <a:spcPct val="115000"/>
                        </a:lnSpc>
                        <a:spcAft>
                          <a:spcPts val="1000"/>
                        </a:spcAft>
                      </a:pPr>
                      <a:endParaRPr lang="en-KE" sz="135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gn="ctr">
                        <a:lnSpc>
                          <a:spcPct val="115000"/>
                        </a:lnSpc>
                        <a:spcAft>
                          <a:spcPts val="1000"/>
                        </a:spcAft>
                      </a:pPr>
                      <a:endParaRPr lang="en-KE" sz="135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61741778"/>
                  </a:ext>
                </a:extLst>
              </a:tr>
              <a:tr h="469512">
                <a:tc>
                  <a:txBody>
                    <a:bodyPr/>
                    <a:lstStyle/>
                    <a:p>
                      <a:pPr algn="ctr">
                        <a:lnSpc>
                          <a:spcPct val="115000"/>
                        </a:lnSpc>
                        <a:spcAft>
                          <a:spcPts val="1000"/>
                        </a:spcAft>
                      </a:pPr>
                      <a:r>
                        <a:rPr lang="en-US" sz="1400" b="1"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 Output</a:t>
                      </a:r>
                      <a:endParaRPr lang="en-KE" sz="1400" b="1"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Expected Results</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Indicator</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Baseline</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Mid Term</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End term</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Means of verification</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Frequency</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Lead</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1"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Associated</a:t>
                      </a:r>
                      <a:endParaRPr lang="en-KE" sz="1400" b="1"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24959576"/>
                  </a:ext>
                </a:extLst>
              </a:tr>
              <a:tr h="1173779">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Output 1.1</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Increased proportion of mothers and care givers who practice optimal behaviors for improved nutrition of women of reproductive age (15-49 years)</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Proportion of population with an acceptable household food consumption score (FCS).</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88.8%</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(KDHS </a:t>
                      </a:r>
                      <a:r>
                        <a:rPr lang="en-US" sz="1400" b="0" spc="-25"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2014)</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92%</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95%</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(KDHS </a:t>
                      </a:r>
                      <a:r>
                        <a:rPr lang="en-US" sz="1400" b="0" spc="-25"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2014)</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KDHS Report</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Nutrition SMART Surveys</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3-5 years</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1000"/>
                        </a:spcAft>
                      </a:pPr>
                      <a:r>
                        <a:rPr lang="en-US"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rPr>
                        <a:t>MOH</a:t>
                      </a:r>
                      <a:endParaRPr lang="en-KE" sz="1400" b="0" dirty="0">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Partners KNBS</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63981264"/>
                  </a:ext>
                </a:extLst>
              </a:tr>
              <a:tr h="1264807">
                <a:tc>
                  <a:txBody>
                    <a:bodyPr/>
                    <a:lstStyle/>
                    <a:p>
                      <a:pPr algn="ctr">
                        <a:lnSpc>
                          <a:spcPct val="115000"/>
                        </a:lnSpc>
                        <a:spcAft>
                          <a:spcPts val="1000"/>
                        </a:spcAft>
                      </a:pPr>
                      <a:r>
                        <a:rPr lang="en-US"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Output 1.2</a:t>
                      </a:r>
                      <a:endParaRPr lang="en-KE" sz="140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Increased proportion of care givers who practice optimal behaviors for improved nutrition of young children under five years</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Percentage of children born in the last 24 months who were put to the breast within one hour of birth</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62%</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(KDHS </a:t>
                      </a:r>
                      <a:r>
                        <a:rPr lang="en-US" sz="1400" b="0" spc="-2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2014)</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68%</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70%</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(KDHS </a:t>
                      </a:r>
                      <a:r>
                        <a:rPr lang="en-US" sz="1400" b="0" spc="-25"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2014)</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KDHS Report</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MIYCN KABP surveys</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3-5 years</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MOH</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n-US"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rPr>
                        <a:t>Partners KNBS</a:t>
                      </a:r>
                      <a:endParaRPr lang="en-KE" sz="1400" b="0" dirty="0">
                        <a:solidFill>
                          <a:schemeClr val="bg2"/>
                        </a:solidFill>
                        <a:effectLst/>
                        <a:latin typeface="Baskerville" panose="02020502070401020303" pitchFamily="18" charset="0"/>
                        <a:ea typeface="Baskerville" panose="02020502070401020303"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46658244"/>
                  </a:ext>
                </a:extLst>
              </a:tr>
            </a:tbl>
          </a:graphicData>
        </a:graphic>
      </p:graphicFrame>
    </p:spTree>
    <p:extLst>
      <p:ext uri="{BB962C8B-B14F-4D97-AF65-F5344CB8AC3E}">
        <p14:creationId xmlns:p14="http://schemas.microsoft.com/office/powerpoint/2010/main" val="211881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2A42-AFF7-4CE0-BE96-8E23CDEB884F}"/>
              </a:ext>
            </a:extLst>
          </p:cNvPr>
          <p:cNvSpPr>
            <a:spLocks noGrp="1"/>
          </p:cNvSpPr>
          <p:nvPr>
            <p:ph type="title"/>
          </p:nvPr>
        </p:nvSpPr>
        <p:spPr>
          <a:xfrm>
            <a:off x="23037" y="122269"/>
            <a:ext cx="12192000" cy="685800"/>
          </a:xfrm>
          <a:solidFill>
            <a:schemeClr val="bg1"/>
          </a:solidFill>
        </p:spPr>
        <p:txBody>
          <a:bodyPr>
            <a:normAutofit/>
          </a:bodyPr>
          <a:lstStyle/>
          <a:p>
            <a:pPr algn="ctr"/>
            <a:r>
              <a:rPr lang="en-US" sz="3600" b="1" dirty="0">
                <a:ln w="22225">
                  <a:noFill/>
                  <a:prstDash val="solid"/>
                </a:ln>
                <a:solidFill>
                  <a:srgbClr val="0070C0"/>
                </a:solidFill>
                <a:latin typeface="+mn-lt"/>
                <a:cs typeface="+mn-cs"/>
              </a:rPr>
              <a:t>Implementation Matrix</a:t>
            </a:r>
            <a:endParaRPr lang="en-KE" sz="3600" b="1" dirty="0">
              <a:ln w="22225">
                <a:noFill/>
                <a:prstDash val="solid"/>
              </a:ln>
              <a:solidFill>
                <a:srgbClr val="0070C0"/>
              </a:solidFill>
              <a:latin typeface="+mn-lt"/>
              <a:cs typeface="+mn-cs"/>
            </a:endParaRPr>
          </a:p>
        </p:txBody>
      </p:sp>
      <p:sp>
        <p:nvSpPr>
          <p:cNvPr id="3" name="Content Placeholder 2">
            <a:extLst>
              <a:ext uri="{FF2B5EF4-FFF2-40B4-BE49-F238E27FC236}">
                <a16:creationId xmlns:a16="http://schemas.microsoft.com/office/drawing/2014/main" id="{2FA1B9E3-0864-44B9-B6CD-81EDA17A5E6A}"/>
              </a:ext>
            </a:extLst>
          </p:cNvPr>
          <p:cNvSpPr>
            <a:spLocks noGrp="1"/>
          </p:cNvSpPr>
          <p:nvPr>
            <p:ph idx="1"/>
          </p:nvPr>
        </p:nvSpPr>
        <p:spPr>
          <a:xfrm>
            <a:off x="590548" y="997346"/>
            <a:ext cx="10991851" cy="541168"/>
          </a:xfrm>
        </p:spPr>
        <p:txBody>
          <a:bodyPr>
            <a:normAutofit fontScale="85000" lnSpcReduction="10000"/>
          </a:bodyPr>
          <a:lstStyle/>
          <a:p>
            <a:pPr algn="just"/>
            <a:r>
              <a:rPr lang="en-US" sz="2400" dirty="0">
                <a:ea typeface="Baskerville" panose="02020502070401020303" pitchFamily="18" charset="0"/>
              </a:rPr>
              <a:t>Defines activities and sub-activities and timelines for monitoring, evaluation, monitoring and learning  </a:t>
            </a:r>
            <a:endParaRPr lang="en-KE" sz="2400" dirty="0">
              <a:ea typeface="Baskerville" panose="02020502070401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14222578"/>
              </p:ext>
            </p:extLst>
          </p:nvPr>
        </p:nvGraphicFramePr>
        <p:xfrm>
          <a:off x="382773" y="2413591"/>
          <a:ext cx="11472529" cy="4101510"/>
        </p:xfrm>
        <a:graphic>
          <a:graphicData uri="http://schemas.openxmlformats.org/drawingml/2006/table">
            <a:tbl>
              <a:tblPr firstRow="1" firstCol="1" bandRow="1">
                <a:tableStyleId>{ED083AE6-46FA-4A59-8FB0-9F97EB10719F}</a:tableStyleId>
              </a:tblPr>
              <a:tblGrid>
                <a:gridCol w="2535425">
                  <a:extLst>
                    <a:ext uri="{9D8B030D-6E8A-4147-A177-3AD203B41FA5}">
                      <a16:colId xmlns:a16="http://schemas.microsoft.com/office/drawing/2014/main" val="928777272"/>
                    </a:ext>
                  </a:extLst>
                </a:gridCol>
                <a:gridCol w="2650237">
                  <a:extLst>
                    <a:ext uri="{9D8B030D-6E8A-4147-A177-3AD203B41FA5}">
                      <a16:colId xmlns:a16="http://schemas.microsoft.com/office/drawing/2014/main" val="4239836125"/>
                    </a:ext>
                  </a:extLst>
                </a:gridCol>
                <a:gridCol w="1263788">
                  <a:extLst>
                    <a:ext uri="{9D8B030D-6E8A-4147-A177-3AD203B41FA5}">
                      <a16:colId xmlns:a16="http://schemas.microsoft.com/office/drawing/2014/main" val="1485129972"/>
                    </a:ext>
                  </a:extLst>
                </a:gridCol>
                <a:gridCol w="1005078">
                  <a:extLst>
                    <a:ext uri="{9D8B030D-6E8A-4147-A177-3AD203B41FA5}">
                      <a16:colId xmlns:a16="http://schemas.microsoft.com/office/drawing/2014/main" val="2414000429"/>
                    </a:ext>
                  </a:extLst>
                </a:gridCol>
                <a:gridCol w="1005078">
                  <a:extLst>
                    <a:ext uri="{9D8B030D-6E8A-4147-A177-3AD203B41FA5}">
                      <a16:colId xmlns:a16="http://schemas.microsoft.com/office/drawing/2014/main" val="3219924402"/>
                    </a:ext>
                  </a:extLst>
                </a:gridCol>
                <a:gridCol w="1005078">
                  <a:extLst>
                    <a:ext uri="{9D8B030D-6E8A-4147-A177-3AD203B41FA5}">
                      <a16:colId xmlns:a16="http://schemas.microsoft.com/office/drawing/2014/main" val="3091053771"/>
                    </a:ext>
                  </a:extLst>
                </a:gridCol>
                <a:gridCol w="1005078">
                  <a:extLst>
                    <a:ext uri="{9D8B030D-6E8A-4147-A177-3AD203B41FA5}">
                      <a16:colId xmlns:a16="http://schemas.microsoft.com/office/drawing/2014/main" val="2267263044"/>
                    </a:ext>
                  </a:extLst>
                </a:gridCol>
                <a:gridCol w="1002767">
                  <a:extLst>
                    <a:ext uri="{9D8B030D-6E8A-4147-A177-3AD203B41FA5}">
                      <a16:colId xmlns:a16="http://schemas.microsoft.com/office/drawing/2014/main" val="438799664"/>
                    </a:ext>
                  </a:extLst>
                </a:gridCol>
              </a:tblGrid>
              <a:tr h="280435">
                <a:tc>
                  <a:txBody>
                    <a:bodyPr/>
                    <a:lstStyle/>
                    <a:p>
                      <a:pPr marL="0" marR="0">
                        <a:lnSpc>
                          <a:spcPct val="115000"/>
                        </a:lnSpc>
                        <a:spcBef>
                          <a:spcPts val="0"/>
                        </a:spcBef>
                        <a:spcAft>
                          <a:spcPts val="0"/>
                        </a:spcAft>
                      </a:pPr>
                      <a:r>
                        <a:rPr lang="en-US" sz="1400">
                          <a:effectLst/>
                        </a:rPr>
                        <a:t>Key Performance Indicators</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Activities</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Sub Activities</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2018/19</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2019/20</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2020/21</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2021/22</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2022/23</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130671"/>
                  </a:ext>
                </a:extLst>
              </a:tr>
              <a:tr h="279063">
                <a:tc gridSpan="8">
                  <a:txBody>
                    <a:bodyPr/>
                    <a:lstStyle/>
                    <a:p>
                      <a:pPr marL="0" marR="0">
                        <a:lnSpc>
                          <a:spcPct val="115000"/>
                        </a:lnSpc>
                        <a:spcBef>
                          <a:spcPts val="0"/>
                        </a:spcBef>
                        <a:spcAft>
                          <a:spcPts val="0"/>
                        </a:spcAft>
                      </a:pPr>
                      <a:r>
                        <a:rPr lang="en-US" sz="1400" dirty="0">
                          <a:effectLst/>
                        </a:rPr>
                        <a:t>Expected Output: Strategic partnerships and linkages developed</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2716665"/>
                  </a:ext>
                </a:extLst>
              </a:tr>
              <a:tr h="1456888">
                <a:tc>
                  <a:txBody>
                    <a:bodyPr/>
                    <a:lstStyle/>
                    <a:p>
                      <a:pPr marL="0" marR="0">
                        <a:lnSpc>
                          <a:spcPct val="115000"/>
                        </a:lnSpc>
                        <a:spcBef>
                          <a:spcPts val="0"/>
                        </a:spcBef>
                        <a:spcAft>
                          <a:spcPts val="0"/>
                        </a:spcAft>
                      </a:pPr>
                      <a:r>
                        <a:rPr lang="en-US" sz="1400" dirty="0">
                          <a:effectLst/>
                        </a:rPr>
                        <a:t>Number of New Strategic Partnerships established annually</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Map out all the partners and networks including research institutions, universities, ethical research committees etc. that conduct research</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Desk review to map partners and identify expertise</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617965"/>
                  </a:ext>
                </a:extLst>
              </a:tr>
              <a:tr h="328444">
                <a:tc gridSpan="8">
                  <a:txBody>
                    <a:bodyPr/>
                    <a:lstStyle/>
                    <a:p>
                      <a:pPr marL="0" marR="0">
                        <a:lnSpc>
                          <a:spcPct val="115000"/>
                        </a:lnSpc>
                        <a:spcBef>
                          <a:spcPts val="0"/>
                        </a:spcBef>
                        <a:spcAft>
                          <a:spcPts val="0"/>
                        </a:spcAft>
                      </a:pPr>
                      <a:r>
                        <a:rPr lang="en-US" sz="1400">
                          <a:effectLst/>
                        </a:rPr>
                        <a:t>Expected Output: Linkages on research in nutrition strengthened</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6016925"/>
                  </a:ext>
                </a:extLst>
              </a:tr>
              <a:tr h="867976">
                <a:tc>
                  <a:txBody>
                    <a:bodyPr/>
                    <a:lstStyle/>
                    <a:p>
                      <a:pPr marL="0" marR="0">
                        <a:lnSpc>
                          <a:spcPct val="115000"/>
                        </a:lnSpc>
                        <a:spcBef>
                          <a:spcPts val="0"/>
                        </a:spcBef>
                        <a:spcAft>
                          <a:spcPts val="0"/>
                        </a:spcAft>
                      </a:pPr>
                      <a:r>
                        <a:rPr lang="en-US" sz="1400">
                          <a:effectLst/>
                        </a:rPr>
                        <a:t>Number of existing partnerships strengthened by 2022/23</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Identify expertise for research in nutrition from existing partnership</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RNTWG meetings</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3114024"/>
                  </a:ext>
                </a:extLst>
              </a:tr>
              <a:tr h="279063">
                <a:tc gridSpan="8">
                  <a:txBody>
                    <a:bodyPr/>
                    <a:lstStyle/>
                    <a:p>
                      <a:pPr marL="0" marR="0">
                        <a:lnSpc>
                          <a:spcPct val="115000"/>
                        </a:lnSpc>
                        <a:spcBef>
                          <a:spcPts val="0"/>
                        </a:spcBef>
                        <a:spcAft>
                          <a:spcPts val="0"/>
                        </a:spcAft>
                      </a:pPr>
                      <a:r>
                        <a:rPr lang="en-US" sz="1400">
                          <a:effectLst/>
                        </a:rPr>
                        <a:t>Expected Output: Research priorities identified through established Linkage between county and national government and other sectors;</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3443573"/>
                  </a:ext>
                </a:extLst>
              </a:tr>
              <a:tr h="609641">
                <a:tc>
                  <a:txBody>
                    <a:bodyPr/>
                    <a:lstStyle/>
                    <a:p>
                      <a:pPr marL="0" marR="0">
                        <a:lnSpc>
                          <a:spcPct val="115000"/>
                        </a:lnSpc>
                        <a:spcBef>
                          <a:spcPts val="0"/>
                        </a:spcBef>
                        <a:spcAft>
                          <a:spcPts val="0"/>
                        </a:spcAft>
                      </a:pPr>
                      <a:r>
                        <a:rPr lang="en-US" sz="1400" dirty="0">
                          <a:effectLst/>
                        </a:rPr>
                        <a:t>Number of new research priorities identified annually</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Desk reviews </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RNTWG meetings </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80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800" dirty="0">
                        <a:effectLst/>
                        <a:latin typeface="Baskerville" panose="02020502070401020303" pitchFamily="18" charset="0"/>
                        <a:ea typeface="Baskerville" panose="0202050207040102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0272721"/>
                  </a:ext>
                </a:extLst>
              </a:tr>
            </a:tbl>
          </a:graphicData>
        </a:graphic>
      </p:graphicFrame>
      <p:sp>
        <p:nvSpPr>
          <p:cNvPr id="5" name="Content Placeholder 2">
            <a:extLst>
              <a:ext uri="{FF2B5EF4-FFF2-40B4-BE49-F238E27FC236}">
                <a16:creationId xmlns:a16="http://schemas.microsoft.com/office/drawing/2014/main" id="{2FA1B9E3-0864-44B9-B6CD-81EDA17A5E6A}"/>
              </a:ext>
            </a:extLst>
          </p:cNvPr>
          <p:cNvSpPr txBox="1">
            <a:spLocks/>
          </p:cNvSpPr>
          <p:nvPr/>
        </p:nvSpPr>
        <p:spPr>
          <a:xfrm>
            <a:off x="552448" y="1831180"/>
            <a:ext cx="10991851" cy="41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effectLst/>
                <a:uLnTx/>
                <a:uFillTx/>
                <a:latin typeface="Baskerville" panose="02020502070401020303" pitchFamily="18" charset="0"/>
                <a:ea typeface="Baskerville" panose="02020502070401020303" pitchFamily="18" charset="0"/>
                <a:cs typeface="+mn-cs"/>
              </a:rPr>
              <a:t>A Snap shot of the Operation Research Implementation Matrix </a:t>
            </a:r>
            <a:endParaRPr kumimoji="0" lang="en-KE" sz="2000" b="1" i="1" u="none" strike="noStrike" kern="1200" cap="none" spc="0" normalizeH="0" baseline="0" noProof="0" dirty="0">
              <a:ln>
                <a:noFill/>
              </a:ln>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398010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007-B65D-44B1-B416-2A63C9D03345}"/>
              </a:ext>
            </a:extLst>
          </p:cNvPr>
          <p:cNvSpPr>
            <a:spLocks noGrp="1"/>
          </p:cNvSpPr>
          <p:nvPr>
            <p:ph type="title"/>
          </p:nvPr>
        </p:nvSpPr>
        <p:spPr>
          <a:xfrm>
            <a:off x="508000" y="366593"/>
            <a:ext cx="3159991" cy="5936822"/>
          </a:xfrm>
        </p:spPr>
        <p:txBody>
          <a:bodyPr>
            <a:noAutofit/>
          </a:bodyPr>
          <a:lstStyle/>
          <a:p>
            <a:pPr lvl="0"/>
            <a:r>
              <a:rPr lang="en-US" sz="3600" b="1" cap="none" dirty="0">
                <a:solidFill>
                  <a:srgbClr val="0070C0"/>
                </a:solidFill>
                <a:latin typeface="Calibri" panose="020F0502020204030204" pitchFamily="34" charset="0"/>
                <a:cs typeface="Calibri" panose="020F0502020204030204" pitchFamily="34" charset="0"/>
              </a:rPr>
              <a:t>Components of the Nutrition Information System</a:t>
            </a:r>
          </a:p>
        </p:txBody>
      </p:sp>
      <p:pic>
        <p:nvPicPr>
          <p:cNvPr id="3" name="Picture 2">
            <a:extLst>
              <a:ext uri="{FF2B5EF4-FFF2-40B4-BE49-F238E27FC236}">
                <a16:creationId xmlns:a16="http://schemas.microsoft.com/office/drawing/2014/main" id="{15746371-0916-4E00-A1DE-5F9C21198DC3}"/>
              </a:ext>
            </a:extLst>
          </p:cNvPr>
          <p:cNvPicPr>
            <a:picLocks noChangeAspect="1"/>
          </p:cNvPicPr>
          <p:nvPr/>
        </p:nvPicPr>
        <p:blipFill>
          <a:blip r:embed="rId2"/>
          <a:stretch>
            <a:fillRect/>
          </a:stretch>
        </p:blipFill>
        <p:spPr>
          <a:xfrm>
            <a:off x="4432300" y="-152400"/>
            <a:ext cx="7251700" cy="7010400"/>
          </a:xfrm>
          <a:prstGeom prst="rect">
            <a:avLst/>
          </a:prstGeom>
        </p:spPr>
      </p:pic>
    </p:spTree>
    <p:extLst>
      <p:ext uri="{BB962C8B-B14F-4D97-AF65-F5344CB8AC3E}">
        <p14:creationId xmlns:p14="http://schemas.microsoft.com/office/powerpoint/2010/main" val="243713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D04E55-F83D-4108-AF5E-BE0ECD9A0291}"/>
              </a:ext>
            </a:extLst>
          </p:cNvPr>
          <p:cNvSpPr>
            <a:spLocks noChangeArrowheads="1"/>
          </p:cNvSpPr>
          <p:nvPr/>
        </p:nvSpPr>
        <p:spPr bwMode="auto">
          <a:xfrm>
            <a:off x="924790" y="831271"/>
            <a:ext cx="137343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pic>
        <p:nvPicPr>
          <p:cNvPr id="1025" name="Picture 1">
            <a:extLst>
              <a:ext uri="{FF2B5EF4-FFF2-40B4-BE49-F238E27FC236}">
                <a16:creationId xmlns:a16="http://schemas.microsoft.com/office/drawing/2014/main" id="{3395B813-9719-4A7C-A708-5969ED49C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61" r="9669"/>
          <a:stretch/>
        </p:blipFill>
        <p:spPr bwMode="auto">
          <a:xfrm>
            <a:off x="522900" y="422040"/>
            <a:ext cx="6771036" cy="60139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4E4A271-3A38-43B0-B6AD-5942F0058864}"/>
              </a:ext>
            </a:extLst>
          </p:cNvPr>
          <p:cNvSpPr>
            <a:spLocks noGrp="1"/>
          </p:cNvSpPr>
          <p:nvPr>
            <p:ph type="title"/>
          </p:nvPr>
        </p:nvSpPr>
        <p:spPr>
          <a:xfrm>
            <a:off x="8930780" y="583786"/>
            <a:ext cx="2504661" cy="586407"/>
          </a:xfrm>
        </p:spPr>
        <p:txBody>
          <a:bodyPr>
            <a:normAutofit fontScale="90000"/>
          </a:bodyPr>
          <a:lstStyle/>
          <a:p>
            <a:pPr lvl="0"/>
            <a:r>
              <a:rPr lang="en-US" sz="3600" b="1" cap="none" dirty="0">
                <a:solidFill>
                  <a:srgbClr val="0070C0"/>
                </a:solidFill>
                <a:latin typeface="Calibri" panose="020F0502020204030204" pitchFamily="34" charset="0"/>
                <a:cs typeface="Calibri" panose="020F0502020204030204" pitchFamily="34" charset="0"/>
              </a:rPr>
              <a:t>M&amp;E Toolkit</a:t>
            </a:r>
          </a:p>
        </p:txBody>
      </p:sp>
      <p:sp>
        <p:nvSpPr>
          <p:cNvPr id="2" name="Rectangle 1">
            <a:extLst>
              <a:ext uri="{FF2B5EF4-FFF2-40B4-BE49-F238E27FC236}">
                <a16:creationId xmlns:a16="http://schemas.microsoft.com/office/drawing/2014/main" id="{437F08E6-7551-45DB-AC5B-F99F671EFF19}"/>
              </a:ext>
            </a:extLst>
          </p:cNvPr>
          <p:cNvSpPr/>
          <p:nvPr/>
        </p:nvSpPr>
        <p:spPr>
          <a:xfrm>
            <a:off x="8364682" y="1380617"/>
            <a:ext cx="3827318"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Comprises of updated</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C5B783"/>
                </a:solidFill>
                <a:effectLst/>
                <a:uLnTx/>
                <a:uFillTx/>
                <a:latin typeface="Rockwell" panose="02060603020205020403"/>
                <a:ea typeface="+mn-ea"/>
                <a:cs typeface="+mn-cs"/>
              </a:rPr>
              <a:t>Training materials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C5B783"/>
                </a:solidFill>
                <a:effectLst/>
                <a:uLnTx/>
                <a:uFillTx/>
                <a:latin typeface="Rockwell" panose="02060603020205020403"/>
                <a:ea typeface="+mn-ea"/>
                <a:cs typeface="+mn-cs"/>
              </a:rPr>
              <a:t>Technical guidelines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C5B783"/>
                </a:solidFill>
                <a:effectLst/>
                <a:uLnTx/>
                <a:uFillTx/>
                <a:latin typeface="Rockwell" panose="02060603020205020403"/>
                <a:ea typeface="+mn-ea"/>
                <a:cs typeface="+mn-cs"/>
              </a:rPr>
              <a:t>Manuals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C5B783"/>
                </a:solidFill>
                <a:effectLst/>
                <a:uLnTx/>
                <a:uFillTx/>
                <a:latin typeface="Rockwell" panose="02060603020205020403"/>
                <a:ea typeface="+mn-ea"/>
                <a:cs typeface="+mn-cs"/>
              </a:rPr>
              <a:t>Forms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C5B783"/>
                </a:solidFill>
                <a:effectLst/>
                <a:uLnTx/>
                <a:uFillTx/>
                <a:latin typeface="Rockwell" panose="02060603020205020403"/>
                <a:ea typeface="+mn-ea"/>
                <a:cs typeface="+mn-cs"/>
              </a:rPr>
              <a:t>Registers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C5B783"/>
                </a:solidFill>
                <a:effectLst/>
                <a:uLnTx/>
                <a:uFillTx/>
                <a:latin typeface="Rockwell" panose="02060603020205020403"/>
                <a:ea typeface="+mn-ea"/>
                <a:cs typeface="+mn-cs"/>
              </a:rPr>
              <a:t>Report templates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5B783">
                    <a:lumMod val="50000"/>
                  </a:srgbClr>
                </a:solidFill>
                <a:effectLst/>
                <a:uLnTx/>
                <a:uFillTx/>
                <a:latin typeface="Rockwell" panose="02060603020205020403"/>
                <a:ea typeface="+mn-ea"/>
                <a:cs typeface="+mn-cs"/>
                <a:hlinkClick r:id="rId3">
                  <a:extLst>
                    <a:ext uri="{A12FA001-AC4F-418D-AE19-62706E023703}">
                      <ahyp:hlinkClr xmlns:ahyp="http://schemas.microsoft.com/office/drawing/2018/hyperlinkcolor" xmlns="" val="tx"/>
                    </a:ext>
                  </a:extLst>
                </a:hlinkClick>
              </a:rPr>
              <a:t>http://www.nutritionhealth.or.ke/resources/</a:t>
            </a:r>
            <a:endParaRPr kumimoji="0" lang="en-US" sz="1400" b="0" i="0" u="none" strike="noStrike" kern="1200" cap="none" spc="0" normalizeH="0" baseline="0" noProof="0" dirty="0">
              <a:ln>
                <a:noFill/>
              </a:ln>
              <a:solidFill>
                <a:srgbClr val="C5B783">
                  <a:lumMod val="50000"/>
                </a:srgbClr>
              </a:solidFill>
              <a:effectLst/>
              <a:uLnTx/>
              <a:uFillTx/>
              <a:latin typeface="Rockwell" panose="020606030202050204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cxnSp>
        <p:nvCxnSpPr>
          <p:cNvPr id="8" name="Straight Connector 7">
            <a:extLst>
              <a:ext uri="{FF2B5EF4-FFF2-40B4-BE49-F238E27FC236}">
                <a16:creationId xmlns:a16="http://schemas.microsoft.com/office/drawing/2014/main" id="{F676EE44-E2BB-41D2-ABAF-D251169D190A}"/>
              </a:ext>
            </a:extLst>
          </p:cNvPr>
          <p:cNvCxnSpPr>
            <a:cxnSpLocks/>
          </p:cNvCxnSpPr>
          <p:nvPr/>
        </p:nvCxnSpPr>
        <p:spPr>
          <a:xfrm>
            <a:off x="8166050" y="89168"/>
            <a:ext cx="0" cy="6679664"/>
          </a:xfrm>
          <a:prstGeom prst="line">
            <a:avLst/>
          </a:prstGeom>
          <a:ln w="19050">
            <a:solidFill>
              <a:schemeClr val="accent5"/>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Arrow: Down 9">
            <a:extLst>
              <a:ext uri="{FF2B5EF4-FFF2-40B4-BE49-F238E27FC236}">
                <a16:creationId xmlns:a16="http://schemas.microsoft.com/office/drawing/2014/main" id="{3445F1C9-69F1-4B27-A0D7-957B539333A3}"/>
              </a:ext>
            </a:extLst>
          </p:cNvPr>
          <p:cNvSpPr/>
          <p:nvPr/>
        </p:nvSpPr>
        <p:spPr>
          <a:xfrm rot="20682253">
            <a:off x="10086954" y="3668587"/>
            <a:ext cx="519545" cy="1542857"/>
          </a:xfrm>
          <a:prstGeom prst="downArrow">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Access </a:t>
            </a:r>
          </a:p>
        </p:txBody>
      </p:sp>
    </p:spTree>
    <p:extLst>
      <p:ext uri="{BB962C8B-B14F-4D97-AF65-F5344CB8AC3E}">
        <p14:creationId xmlns:p14="http://schemas.microsoft.com/office/powerpoint/2010/main" val="279873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Content Placeholder 2">
            <a:extLst>
              <a:ext uri="{FF2B5EF4-FFF2-40B4-BE49-F238E27FC236}">
                <a16:creationId xmlns:a16="http://schemas.microsoft.com/office/drawing/2014/main" id="{21F75673-FF41-4CB7-8C64-82A0CE2B0892}"/>
              </a:ext>
            </a:extLst>
          </p:cNvPr>
          <p:cNvSpPr txBox="1">
            <a:spLocks/>
          </p:cNvSpPr>
          <p:nvPr/>
        </p:nvSpPr>
        <p:spPr>
          <a:xfrm>
            <a:off x="4901777" y="1251857"/>
            <a:ext cx="7083394" cy="48550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4E314B7F-F578-4946-906E-6475D36ECB52}"/>
              </a:ext>
            </a:extLst>
          </p:cNvPr>
          <p:cNvSpPr/>
          <p:nvPr/>
        </p:nvSpPr>
        <p:spPr>
          <a:xfrm>
            <a:off x="4880816" y="1208015"/>
            <a:ext cx="7083393" cy="4832092"/>
          </a:xfrm>
          <a:prstGeom prst="rect">
            <a:avLst/>
          </a:prstGeom>
        </p:spPr>
        <p:txBody>
          <a:bodyPr wrap="square">
            <a:spAutoFit/>
          </a:bodyPr>
          <a:lstStyle/>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Capacity Development for nutrition information management and M&amp;E</a:t>
            </a:r>
          </a:p>
          <a:p>
            <a:pPr lvl="1"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Kenya Nutrition Capacity Development Framework will guide capacity development for nutrition information and M&amp;E. </a:t>
            </a:r>
          </a:p>
          <a:p>
            <a:pPr lvl="1"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System wide capacity for nutrition M&amp;E</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Updating of the Framework</a:t>
            </a:r>
          </a:p>
          <a:p>
            <a:pPr lvl="1"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The life of this framework is 5 years, in line with the KNAP 2018-2022. </a:t>
            </a:r>
          </a:p>
          <a:p>
            <a:pPr lvl="1"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Regular update of the M&amp;E plan will be done based on modification and/or inclusion of new interventions into the Division of Nutrition and Dietetics. </a:t>
            </a:r>
          </a:p>
          <a:p>
            <a:pPr lvl="1"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A mid-term review of the framework will be done to measure progress of its implementation and make necessary amendments</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Technical Coordination Mechanisms</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000" dirty="0">
                <a:solidFill>
                  <a:schemeClr val="bg1">
                    <a:lumMod val="95000"/>
                  </a:schemeClr>
                </a:solidFill>
                <a:latin typeface="Calibri" panose="020F0502020204030204" pitchFamily="34" charset="0"/>
                <a:cs typeface="Calibri" panose="020F0502020204030204" pitchFamily="34" charset="0"/>
              </a:rPr>
              <a:t>Funding and resource mobilization </a:t>
            </a:r>
          </a:p>
        </p:txBody>
      </p:sp>
      <p:pic>
        <p:nvPicPr>
          <p:cNvPr id="3" name="Picture 2">
            <a:extLst>
              <a:ext uri="{FF2B5EF4-FFF2-40B4-BE49-F238E27FC236}">
                <a16:creationId xmlns:a16="http://schemas.microsoft.com/office/drawing/2014/main" id="{6B829D5C-6A8F-4574-95C4-4E9617A6CD7B}"/>
              </a:ext>
            </a:extLst>
          </p:cNvPr>
          <p:cNvPicPr>
            <a:picLocks noChangeAspect="1"/>
          </p:cNvPicPr>
          <p:nvPr/>
        </p:nvPicPr>
        <p:blipFill rotWithShape="1">
          <a:blip r:embed="rId2"/>
          <a:srcRect t="25325"/>
          <a:stretch/>
        </p:blipFill>
        <p:spPr>
          <a:xfrm>
            <a:off x="10485" y="1763486"/>
            <a:ext cx="4627090" cy="2288970"/>
          </a:xfrm>
          <a:prstGeom prst="rect">
            <a:avLst/>
          </a:prstGeom>
        </p:spPr>
      </p:pic>
    </p:spTree>
    <p:extLst>
      <p:ext uri="{BB962C8B-B14F-4D97-AF65-F5344CB8AC3E}">
        <p14:creationId xmlns:p14="http://schemas.microsoft.com/office/powerpoint/2010/main" val="2794309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Content Placeholder 2">
            <a:extLst>
              <a:ext uri="{FF2B5EF4-FFF2-40B4-BE49-F238E27FC236}">
                <a16:creationId xmlns:a16="http://schemas.microsoft.com/office/drawing/2014/main" id="{21F75673-FF41-4CB7-8C64-82A0CE2B0892}"/>
              </a:ext>
            </a:extLst>
          </p:cNvPr>
          <p:cNvSpPr txBox="1">
            <a:spLocks/>
          </p:cNvSpPr>
          <p:nvPr/>
        </p:nvSpPr>
        <p:spPr>
          <a:xfrm>
            <a:off x="4901777" y="1251857"/>
            <a:ext cx="7083394" cy="48550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4E314B7F-F578-4946-906E-6475D36ECB52}"/>
              </a:ext>
            </a:extLst>
          </p:cNvPr>
          <p:cNvSpPr/>
          <p:nvPr/>
        </p:nvSpPr>
        <p:spPr>
          <a:xfrm>
            <a:off x="5386704" y="1208015"/>
            <a:ext cx="6577505" cy="4721292"/>
          </a:xfrm>
          <a:prstGeom prst="rect">
            <a:avLst/>
          </a:prstGeom>
        </p:spPr>
        <p:txBody>
          <a:bodyPr wrap="square">
            <a:spAutoFit/>
          </a:bodyPr>
          <a:lstStyle/>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Nutrition indicators thresholds</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Indicator Compendium</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Indicators for assessing VAS coverage</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Good Practice Template</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Research Proposal Guide _ Technical Working Group</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Monitoring and Evaluation products and Feedback mechanisms</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Formats for presenting reports for Annual work Plans</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Detailed cost of Monitoring and Evaluation Framework </a:t>
            </a:r>
          </a:p>
          <a:p>
            <a:pPr marL="182880" lvl="0" indent="-182880">
              <a:lnSpc>
                <a:spcPct val="90000"/>
              </a:lnSpc>
              <a:spcAft>
                <a:spcPts val="300"/>
              </a:spcAft>
              <a:buClr>
                <a:srgbClr val="DDDDDD">
                  <a:lumMod val="75000"/>
                </a:srgbClr>
              </a:buClr>
              <a:buSzPct val="85000"/>
              <a:buFont typeface="Arial" panose="020B0604020202020204" pitchFamily="34" charset="0"/>
              <a:buChar char="•"/>
            </a:pPr>
            <a:r>
              <a:rPr lang="en-US" sz="2400" dirty="0">
                <a:solidFill>
                  <a:schemeClr val="bg1">
                    <a:lumMod val="95000"/>
                  </a:schemeClr>
                </a:solidFill>
                <a:latin typeface="Calibri" panose="020F0502020204030204" pitchFamily="34" charset="0"/>
                <a:cs typeface="Calibri" panose="020F0502020204030204" pitchFamily="34" charset="0"/>
              </a:rPr>
              <a:t>List of contributors</a:t>
            </a:r>
          </a:p>
        </p:txBody>
      </p:sp>
      <p:pic>
        <p:nvPicPr>
          <p:cNvPr id="4" name="Picture 3">
            <a:extLst>
              <a:ext uri="{FF2B5EF4-FFF2-40B4-BE49-F238E27FC236}">
                <a16:creationId xmlns:a16="http://schemas.microsoft.com/office/drawing/2014/main" id="{5B9C3A0B-1177-4E53-A813-8C78F0261162}"/>
              </a:ext>
            </a:extLst>
          </p:cNvPr>
          <p:cNvPicPr>
            <a:picLocks noChangeAspect="1"/>
          </p:cNvPicPr>
          <p:nvPr/>
        </p:nvPicPr>
        <p:blipFill>
          <a:blip r:embed="rId2"/>
          <a:stretch>
            <a:fillRect/>
          </a:stretch>
        </p:blipFill>
        <p:spPr>
          <a:xfrm>
            <a:off x="-24007" y="1927484"/>
            <a:ext cx="4651098" cy="2045802"/>
          </a:xfrm>
          <a:prstGeom prst="rect">
            <a:avLst/>
          </a:prstGeom>
        </p:spPr>
      </p:pic>
    </p:spTree>
    <p:extLst>
      <p:ext uri="{BB962C8B-B14F-4D97-AF65-F5344CB8AC3E}">
        <p14:creationId xmlns:p14="http://schemas.microsoft.com/office/powerpoint/2010/main" val="41480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5" y="347651"/>
            <a:ext cx="10515600" cy="1133499"/>
          </a:xfrm>
        </p:spPr>
        <p:txBody>
          <a:bodyPr>
            <a:normAutofit fontScale="90000"/>
          </a:bodyPr>
          <a:lstStyle/>
          <a:p>
            <a:pPr lvl="0" algn="ctr"/>
            <a:r>
              <a:rPr lang="en-US" sz="4800" b="1" dirty="0">
                <a:solidFill>
                  <a:srgbClr val="0070C0"/>
                </a:solidFill>
                <a:latin typeface="+mn-lt"/>
              </a:rPr>
              <a:t>Roles and Responsibilities of Stakeholders </a:t>
            </a:r>
          </a:p>
        </p:txBody>
      </p:sp>
      <p:graphicFrame>
        <p:nvGraphicFramePr>
          <p:cNvPr id="5" name="Content Placeholder 2">
            <a:extLst>
              <a:ext uri="{FF2B5EF4-FFF2-40B4-BE49-F238E27FC236}">
                <a16:creationId xmlns:a16="http://schemas.microsoft.com/office/drawing/2014/main" id="{DB1C93A9-03E4-4ECD-B47E-9DEA7E1D33A6}"/>
              </a:ext>
            </a:extLst>
          </p:cNvPr>
          <p:cNvGraphicFramePr>
            <a:graphicFrameLocks noGrp="1"/>
          </p:cNvGraphicFramePr>
          <p:nvPr>
            <p:ph idx="1"/>
          </p:nvPr>
        </p:nvGraphicFramePr>
        <p:xfrm>
          <a:off x="836675" y="1481151"/>
          <a:ext cx="10517125" cy="470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escription: RTEmagicC_ke">
            <a:extLst>
              <a:ext uri="{FF2B5EF4-FFF2-40B4-BE49-F238E27FC236}">
                <a16:creationId xmlns:a16="http://schemas.microsoft.com/office/drawing/2014/main" id="{5961648C-0B87-40D3-AD8F-15BB351C2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005" y="1710005"/>
            <a:ext cx="840139" cy="79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04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7FCEA-6143-4C5E-8C45-8AC9237AD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1A9F23AD-7A55-49F3-A3EC-743F47F36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7D9F91F-72C9-4DB9-ABD0-A8180D8262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E016956-CE9F-4946-8834-A8BC3529D0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0B77BFE-891E-4A93-9DE7-01FC388BC003}"/>
              </a:ext>
            </a:extLst>
          </p:cNvPr>
          <p:cNvSpPr>
            <a:spLocks noGrp="1"/>
          </p:cNvSpPr>
          <p:nvPr>
            <p:ph idx="4294967295"/>
          </p:nvPr>
        </p:nvSpPr>
        <p:spPr>
          <a:xfrm>
            <a:off x="477012" y="2718405"/>
            <a:ext cx="6741849" cy="1099457"/>
          </a:xfrm>
        </p:spPr>
        <p:txBody>
          <a:bodyPr>
            <a:normAutofit/>
          </a:bodyPr>
          <a:lstStyle/>
          <a:p>
            <a:pPr marL="0" indent="0" algn="ctr">
              <a:buNone/>
            </a:pPr>
            <a:r>
              <a:rPr lang="en-US" sz="5400" b="1" dirty="0"/>
              <a:t>Thank you for listening </a:t>
            </a:r>
          </a:p>
        </p:txBody>
      </p:sp>
      <p:pic>
        <p:nvPicPr>
          <p:cNvPr id="5" name="Picture 4">
            <a:extLst>
              <a:ext uri="{FF2B5EF4-FFF2-40B4-BE49-F238E27FC236}">
                <a16:creationId xmlns:a16="http://schemas.microsoft.com/office/drawing/2014/main" id="{99E11631-9136-4291-A289-050C4C6E824B}"/>
              </a:ext>
            </a:extLst>
          </p:cNvPr>
          <p:cNvPicPr>
            <a:picLocks noChangeAspect="1"/>
          </p:cNvPicPr>
          <p:nvPr/>
        </p:nvPicPr>
        <p:blipFill>
          <a:blip r:embed="rId2"/>
          <a:stretch>
            <a:fillRect/>
          </a:stretch>
        </p:blipFill>
        <p:spPr>
          <a:xfrm>
            <a:off x="7695873" y="3748194"/>
            <a:ext cx="3854945" cy="2447890"/>
          </a:xfrm>
          <a:prstGeom prst="rect">
            <a:avLst/>
          </a:prstGeom>
        </p:spPr>
      </p:pic>
      <p:pic>
        <p:nvPicPr>
          <p:cNvPr id="4" name="Picture 3">
            <a:extLst>
              <a:ext uri="{FF2B5EF4-FFF2-40B4-BE49-F238E27FC236}">
                <a16:creationId xmlns:a16="http://schemas.microsoft.com/office/drawing/2014/main" id="{9DB8D347-EFA1-4227-8DC2-D2885B6F3AE2}"/>
              </a:ext>
            </a:extLst>
          </p:cNvPr>
          <p:cNvPicPr>
            <a:picLocks noChangeAspect="1"/>
          </p:cNvPicPr>
          <p:nvPr/>
        </p:nvPicPr>
        <p:blipFill rotWithShape="1">
          <a:blip r:embed="rId3"/>
          <a:srcRect l="14904" t="2886" r="3365" b="6912"/>
          <a:stretch/>
        </p:blipFill>
        <p:spPr>
          <a:xfrm>
            <a:off x="8734370" y="661916"/>
            <a:ext cx="1942121" cy="2475498"/>
          </a:xfrm>
          <a:prstGeom prst="rect">
            <a:avLst/>
          </a:prstGeom>
        </p:spPr>
      </p:pic>
    </p:spTree>
    <p:extLst>
      <p:ext uri="{BB962C8B-B14F-4D97-AF65-F5344CB8AC3E}">
        <p14:creationId xmlns:p14="http://schemas.microsoft.com/office/powerpoint/2010/main" val="332011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3DC6A0-526E-4736-9AFB-9FC0D734063F}"/>
              </a:ext>
            </a:extLst>
          </p:cNvPr>
          <p:cNvPicPr>
            <a:picLocks noChangeAspect="1"/>
          </p:cNvPicPr>
          <p:nvPr/>
        </p:nvPicPr>
        <p:blipFill rotWithShape="1">
          <a:blip r:embed="rId2"/>
          <a:srcRect l="5455" t="14117" r="4318"/>
          <a:stretch/>
        </p:blipFill>
        <p:spPr>
          <a:xfrm>
            <a:off x="957942" y="3918856"/>
            <a:ext cx="4539343" cy="2939144"/>
          </a:xfrm>
          <a:prstGeom prst="rect">
            <a:avLst/>
          </a:prstGeom>
        </p:spPr>
      </p:pic>
      <p:graphicFrame>
        <p:nvGraphicFramePr>
          <p:cNvPr id="4" name="Content Placeholder 3">
            <a:extLst>
              <a:ext uri="{FF2B5EF4-FFF2-40B4-BE49-F238E27FC236}">
                <a16:creationId xmlns:a16="http://schemas.microsoft.com/office/drawing/2014/main" id="{E266425E-BDB2-4265-8441-8675FBCF1E4D}"/>
              </a:ext>
            </a:extLst>
          </p:cNvPr>
          <p:cNvGraphicFramePr>
            <a:graphicFrameLocks noGrp="1"/>
          </p:cNvGraphicFramePr>
          <p:nvPr>
            <p:ph idx="1"/>
            <p:extLst>
              <p:ext uri="{D42A27DB-BD31-4B8C-83A1-F6EECF244321}">
                <p14:modId xmlns:p14="http://schemas.microsoft.com/office/powerpoint/2010/main" val="285772083"/>
              </p:ext>
            </p:extLst>
          </p:nvPr>
        </p:nvGraphicFramePr>
        <p:xfrm>
          <a:off x="76200" y="0"/>
          <a:ext cx="12115800" cy="556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1105188C-7949-4744-8070-B99B1D772EAA}"/>
              </a:ext>
            </a:extLst>
          </p:cNvPr>
          <p:cNvPicPr>
            <a:picLocks noChangeAspect="1"/>
          </p:cNvPicPr>
          <p:nvPr/>
        </p:nvPicPr>
        <p:blipFill>
          <a:blip r:embed="rId8"/>
          <a:stretch>
            <a:fillRect/>
          </a:stretch>
        </p:blipFill>
        <p:spPr>
          <a:xfrm>
            <a:off x="6281058" y="3918856"/>
            <a:ext cx="4865914" cy="2939143"/>
          </a:xfrm>
          <a:prstGeom prst="rect">
            <a:avLst/>
          </a:prstGeom>
        </p:spPr>
      </p:pic>
    </p:spTree>
    <p:extLst>
      <p:ext uri="{BB962C8B-B14F-4D97-AF65-F5344CB8AC3E}">
        <p14:creationId xmlns:p14="http://schemas.microsoft.com/office/powerpoint/2010/main" val="61349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ACF0-4E93-4EA9-A489-C01FE1E080D0}"/>
              </a:ext>
            </a:extLst>
          </p:cNvPr>
          <p:cNvSpPr>
            <a:spLocks noGrp="1"/>
          </p:cNvSpPr>
          <p:nvPr>
            <p:ph type="title"/>
          </p:nvPr>
        </p:nvSpPr>
        <p:spPr>
          <a:xfrm>
            <a:off x="0" y="0"/>
            <a:ext cx="12191980" cy="935663"/>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Content Overview  </a:t>
            </a:r>
          </a:p>
        </p:txBody>
      </p:sp>
      <p:graphicFrame>
        <p:nvGraphicFramePr>
          <p:cNvPr id="7" name="Content Placeholder 2">
            <a:extLst>
              <a:ext uri="{FF2B5EF4-FFF2-40B4-BE49-F238E27FC236}">
                <a16:creationId xmlns:a16="http://schemas.microsoft.com/office/drawing/2014/main" id="{339C6A59-BC69-487B-8A16-708BA80B8E4B}"/>
              </a:ext>
            </a:extLst>
          </p:cNvPr>
          <p:cNvGraphicFramePr>
            <a:graphicFrameLocks noGrp="1"/>
          </p:cNvGraphicFramePr>
          <p:nvPr>
            <p:ph idx="1"/>
            <p:extLst>
              <p:ext uri="{D42A27DB-BD31-4B8C-83A1-F6EECF244321}">
                <p14:modId xmlns:p14="http://schemas.microsoft.com/office/powerpoint/2010/main" val="67306106"/>
              </p:ext>
            </p:extLst>
          </p:nvPr>
        </p:nvGraphicFramePr>
        <p:xfrm>
          <a:off x="493636" y="805543"/>
          <a:ext cx="11374998" cy="3130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855D1402-2CE1-4294-B78D-26972DE24697}"/>
              </a:ext>
            </a:extLst>
          </p:cNvPr>
          <p:cNvGraphicFramePr>
            <a:graphicFrameLocks/>
          </p:cNvGraphicFramePr>
          <p:nvPr>
            <p:extLst>
              <p:ext uri="{D42A27DB-BD31-4B8C-83A1-F6EECF244321}">
                <p14:modId xmlns:p14="http://schemas.microsoft.com/office/powerpoint/2010/main" val="3579393327"/>
              </p:ext>
            </p:extLst>
          </p:nvPr>
        </p:nvGraphicFramePr>
        <p:xfrm>
          <a:off x="493636" y="3935826"/>
          <a:ext cx="11374998" cy="27951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5730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10D6A6-FAC5-4AA6-A8C9-B3DAC2B5092D}"/>
              </a:ext>
            </a:extLst>
          </p:cNvPr>
          <p:cNvSpPr>
            <a:spLocks noGrp="1"/>
          </p:cNvSpPr>
          <p:nvPr>
            <p:ph type="title"/>
          </p:nvPr>
        </p:nvSpPr>
        <p:spPr>
          <a:xfrm>
            <a:off x="649271" y="506727"/>
            <a:ext cx="3552616" cy="1526741"/>
          </a:xfrm>
        </p:spPr>
        <p:txBody>
          <a:bodyPr>
            <a:normAutofit/>
          </a:bodyPr>
          <a:lstStyle/>
          <a:p>
            <a:pPr algn="r"/>
            <a:r>
              <a:rPr lang="en-US" sz="3000" b="1" dirty="0">
                <a:solidFill>
                  <a:schemeClr val="bg1"/>
                </a:solidFill>
              </a:rPr>
              <a:t>Development process </a:t>
            </a:r>
          </a:p>
        </p:txBody>
      </p:sp>
      <p:cxnSp>
        <p:nvCxnSpPr>
          <p:cNvPr id="19" name="Straight Connector 18">
            <a:extLst>
              <a:ext uri="{FF2B5EF4-FFF2-40B4-BE49-F238E27FC236}">
                <a16:creationId xmlns:a16="http://schemas.microsoft.com/office/drawing/2014/main"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0640F8-C1CF-4069-8649-05EA21B74D62}"/>
              </a:ext>
            </a:extLst>
          </p:cNvPr>
          <p:cNvSpPr>
            <a:spLocks noGrp="1"/>
          </p:cNvSpPr>
          <p:nvPr>
            <p:ph idx="1"/>
          </p:nvPr>
        </p:nvSpPr>
        <p:spPr>
          <a:xfrm>
            <a:off x="4945336" y="352931"/>
            <a:ext cx="6853355" cy="1844256"/>
          </a:xfrm>
        </p:spPr>
        <p:txBody>
          <a:bodyPr anchor="ctr">
            <a:normAutofit/>
          </a:bodyPr>
          <a:lstStyle/>
          <a:p>
            <a:pPr>
              <a:spcBef>
                <a:spcPts val="300"/>
              </a:spcBef>
            </a:pPr>
            <a:r>
              <a:rPr lang="en-US" sz="1600" dirty="0">
                <a:solidFill>
                  <a:schemeClr val="bg1"/>
                </a:solidFill>
              </a:rPr>
              <a:t>Stakeholder consultations: national and county govt, donors, development and implementing partners </a:t>
            </a:r>
          </a:p>
          <a:p>
            <a:pPr>
              <a:spcBef>
                <a:spcPts val="300"/>
              </a:spcBef>
            </a:pPr>
            <a:r>
              <a:rPr lang="en-US" sz="1600" dirty="0">
                <a:solidFill>
                  <a:schemeClr val="bg1"/>
                </a:solidFill>
              </a:rPr>
              <a:t>Deliberation at various TWGs/ task groups </a:t>
            </a:r>
          </a:p>
          <a:p>
            <a:pPr>
              <a:spcBef>
                <a:spcPts val="300"/>
              </a:spcBef>
            </a:pPr>
            <a:r>
              <a:rPr lang="en-US" sz="1600" dirty="0">
                <a:solidFill>
                  <a:schemeClr val="bg1"/>
                </a:solidFill>
              </a:rPr>
              <a:t>Framework builds on learning, success, lessons of the 2012-2017 NNAP and 2013 M&amp;E Framework</a:t>
            </a:r>
          </a:p>
          <a:p>
            <a:pPr>
              <a:spcBef>
                <a:spcPts val="300"/>
              </a:spcBef>
            </a:pPr>
            <a:r>
              <a:rPr lang="en-US" sz="1600" dirty="0">
                <a:solidFill>
                  <a:schemeClr val="bg1"/>
                </a:solidFill>
              </a:rPr>
              <a:t>Anchored on ideals of the Kenya Food and Nutrition Security Policy that are unpacked in the KNAP 2018-2022</a:t>
            </a:r>
          </a:p>
        </p:txBody>
      </p:sp>
      <p:pic>
        <p:nvPicPr>
          <p:cNvPr id="5" name="Picture 4">
            <a:extLst>
              <a:ext uri="{FF2B5EF4-FFF2-40B4-BE49-F238E27FC236}">
                <a16:creationId xmlns:a16="http://schemas.microsoft.com/office/drawing/2014/main" id="{4A251884-5840-44B7-BCDD-E3151675CDCA}"/>
              </a:ext>
            </a:extLst>
          </p:cNvPr>
          <p:cNvPicPr>
            <a:picLocks noChangeAspect="1"/>
          </p:cNvPicPr>
          <p:nvPr/>
        </p:nvPicPr>
        <p:blipFill rotWithShape="1">
          <a:blip r:embed="rId2"/>
          <a:srcRect l="25002" t="26194" r="50000" b="10638"/>
          <a:stretch/>
        </p:blipFill>
        <p:spPr>
          <a:xfrm>
            <a:off x="393308" y="2993571"/>
            <a:ext cx="2637584" cy="3279384"/>
          </a:xfrm>
          <a:prstGeom prst="rect">
            <a:avLst/>
          </a:prstGeom>
        </p:spPr>
      </p:pic>
      <p:pic>
        <p:nvPicPr>
          <p:cNvPr id="4" name="Picture 3">
            <a:extLst>
              <a:ext uri="{FF2B5EF4-FFF2-40B4-BE49-F238E27FC236}">
                <a16:creationId xmlns:a16="http://schemas.microsoft.com/office/drawing/2014/main" id="{8DA6C791-98E8-4F6F-9124-FB40A6A292B8}"/>
              </a:ext>
            </a:extLst>
          </p:cNvPr>
          <p:cNvPicPr>
            <a:picLocks noChangeAspect="1"/>
          </p:cNvPicPr>
          <p:nvPr/>
        </p:nvPicPr>
        <p:blipFill rotWithShape="1">
          <a:blip r:embed="rId2"/>
          <a:srcRect t="24923" r="76069" b="13496"/>
          <a:stretch/>
        </p:blipFill>
        <p:spPr>
          <a:xfrm>
            <a:off x="3444838" y="2993571"/>
            <a:ext cx="2590069" cy="3260248"/>
          </a:xfrm>
          <a:prstGeom prst="rect">
            <a:avLst/>
          </a:prstGeom>
        </p:spPr>
      </p:pic>
      <p:pic>
        <p:nvPicPr>
          <p:cNvPr id="6" name="Picture 5">
            <a:extLst>
              <a:ext uri="{FF2B5EF4-FFF2-40B4-BE49-F238E27FC236}">
                <a16:creationId xmlns:a16="http://schemas.microsoft.com/office/drawing/2014/main" id="{57112E57-CDA4-46A0-9617-9CE494D724EF}"/>
              </a:ext>
            </a:extLst>
          </p:cNvPr>
          <p:cNvPicPr>
            <a:picLocks noChangeAspect="1"/>
          </p:cNvPicPr>
          <p:nvPr/>
        </p:nvPicPr>
        <p:blipFill rotWithShape="1">
          <a:blip r:embed="rId2"/>
          <a:srcRect l="75473" t="19123" b="15892"/>
          <a:stretch/>
        </p:blipFill>
        <p:spPr>
          <a:xfrm>
            <a:off x="9248635" y="2974433"/>
            <a:ext cx="2583466" cy="3279386"/>
          </a:xfrm>
          <a:prstGeom prst="rect">
            <a:avLst/>
          </a:prstGeom>
        </p:spPr>
      </p:pic>
      <p:pic>
        <p:nvPicPr>
          <p:cNvPr id="7" name="Picture 6">
            <a:extLst>
              <a:ext uri="{FF2B5EF4-FFF2-40B4-BE49-F238E27FC236}">
                <a16:creationId xmlns:a16="http://schemas.microsoft.com/office/drawing/2014/main" id="{1A7DC544-06E2-42CC-A375-8CD2381EF88D}"/>
              </a:ext>
            </a:extLst>
          </p:cNvPr>
          <p:cNvPicPr>
            <a:picLocks noChangeAspect="1"/>
          </p:cNvPicPr>
          <p:nvPr/>
        </p:nvPicPr>
        <p:blipFill rotWithShape="1">
          <a:blip r:embed="rId2"/>
          <a:srcRect l="49286" t="26194" r="26187" b="22700"/>
          <a:stretch/>
        </p:blipFill>
        <p:spPr>
          <a:xfrm>
            <a:off x="6259286" y="2993569"/>
            <a:ext cx="2764971" cy="3279383"/>
          </a:xfrm>
          <a:prstGeom prst="rect">
            <a:avLst/>
          </a:prstGeom>
        </p:spPr>
      </p:pic>
    </p:spTree>
    <p:extLst>
      <p:ext uri="{BB962C8B-B14F-4D97-AF65-F5344CB8AC3E}">
        <p14:creationId xmlns:p14="http://schemas.microsoft.com/office/powerpoint/2010/main" val="329130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475A-CDAF-412D-90E6-0F985A137552}"/>
              </a:ext>
            </a:extLst>
          </p:cNvPr>
          <p:cNvSpPr>
            <a:spLocks noGrp="1"/>
          </p:cNvSpPr>
          <p:nvPr>
            <p:ph type="title"/>
          </p:nvPr>
        </p:nvSpPr>
        <p:spPr>
          <a:xfrm>
            <a:off x="30846" y="166448"/>
            <a:ext cx="2940954" cy="977116"/>
          </a:xfrm>
        </p:spPr>
        <p:txBody>
          <a:bodyPr>
            <a:noAutofit/>
          </a:bodyPr>
          <a:lstStyle/>
          <a:p>
            <a:pPr eaLnBrk="1" hangingPunct="1">
              <a:defRPr/>
            </a:pPr>
            <a:r>
              <a:rPr lang="en-GB" sz="2400" b="1" cap="none" dirty="0">
                <a:solidFill>
                  <a:srgbClr val="0070C0"/>
                </a:solidFill>
                <a:latin typeface="Calibri" panose="020F0502020204030204" pitchFamily="34" charset="0"/>
                <a:cs typeface="Calibri" panose="020F0502020204030204" pitchFamily="34" charset="0"/>
              </a:rPr>
              <a:t>Review of the</a:t>
            </a:r>
            <a:r>
              <a:rPr lang="en-GB" sz="2400" b="1" dirty="0">
                <a:solidFill>
                  <a:srgbClr val="0070C0"/>
                </a:solidFill>
                <a:latin typeface="Calibri" panose="020F0502020204030204" pitchFamily="34" charset="0"/>
                <a:cs typeface="Calibri" panose="020F0502020204030204" pitchFamily="34" charset="0"/>
              </a:rPr>
              <a:t> 2012-2017 NIS/M&amp;E </a:t>
            </a:r>
            <a:r>
              <a:rPr lang="en-GB" sz="2400" b="1" cap="none" dirty="0">
                <a:solidFill>
                  <a:srgbClr val="0070C0"/>
                </a:solidFill>
                <a:latin typeface="Calibri" panose="020F0502020204030204" pitchFamily="34" charset="0"/>
                <a:cs typeface="Calibri" panose="020F0502020204030204" pitchFamily="34" charset="0"/>
              </a:rPr>
              <a:t>System</a:t>
            </a:r>
            <a:endParaRPr lang="x-none" sz="24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D0A2770-4086-443F-9348-BEDE90732F18}"/>
              </a:ext>
            </a:extLst>
          </p:cNvPr>
          <p:cNvSpPr>
            <a:spLocks noGrp="1"/>
          </p:cNvSpPr>
          <p:nvPr>
            <p:ph idx="1"/>
          </p:nvPr>
        </p:nvSpPr>
        <p:spPr>
          <a:xfrm>
            <a:off x="30846" y="1697945"/>
            <a:ext cx="3461657" cy="5395459"/>
          </a:xfrm>
        </p:spPr>
        <p:txBody>
          <a:bodyPr/>
          <a:lstStyle/>
          <a:p>
            <a:pPr>
              <a:lnSpc>
                <a:spcPct val="70000"/>
              </a:lnSpc>
              <a:spcBef>
                <a:spcPts val="600"/>
              </a:spcBef>
              <a:buFont typeface="Wingdings" panose="05000000000000000000" pitchFamily="2" charset="2"/>
              <a:buChar char="ü"/>
              <a:defRPr/>
            </a:pPr>
            <a:r>
              <a:rPr lang="en-US" altLang="x-none" sz="1700" dirty="0">
                <a:latin typeface="Calibri" panose="020F0502020204030204"/>
              </a:rPr>
              <a:t>Desk review</a:t>
            </a:r>
          </a:p>
          <a:p>
            <a:pPr>
              <a:lnSpc>
                <a:spcPct val="70000"/>
              </a:lnSpc>
              <a:spcBef>
                <a:spcPts val="600"/>
              </a:spcBef>
              <a:buFont typeface="Wingdings" panose="05000000000000000000" pitchFamily="2" charset="2"/>
              <a:buChar char="ü"/>
              <a:defRPr/>
            </a:pPr>
            <a:r>
              <a:rPr lang="en-US" altLang="x-none" sz="1700" dirty="0">
                <a:latin typeface="Calibri" panose="020F0502020204030204"/>
              </a:rPr>
              <a:t>Stakeholder consultations: interviews multi-sectoral </a:t>
            </a:r>
          </a:p>
          <a:p>
            <a:pPr>
              <a:lnSpc>
                <a:spcPct val="70000"/>
              </a:lnSpc>
              <a:spcBef>
                <a:spcPts val="600"/>
              </a:spcBef>
              <a:buFont typeface="Wingdings" panose="05000000000000000000" pitchFamily="2" charset="2"/>
              <a:buChar char="ü"/>
              <a:defRPr/>
            </a:pPr>
            <a:r>
              <a:rPr lang="en-US" altLang="x-none" sz="1700" dirty="0">
                <a:latin typeface="Calibri" panose="020F0502020204030204"/>
              </a:rPr>
              <a:t>Online survey</a:t>
            </a:r>
            <a:endParaRPr lang="x-none" sz="1700" dirty="0">
              <a:latin typeface="Calibri" panose="020F0502020204030204"/>
            </a:endParaRPr>
          </a:p>
        </p:txBody>
      </p:sp>
      <p:pic>
        <p:nvPicPr>
          <p:cNvPr id="4" name="Picture 3">
            <a:extLst>
              <a:ext uri="{FF2B5EF4-FFF2-40B4-BE49-F238E27FC236}">
                <a16:creationId xmlns:a16="http://schemas.microsoft.com/office/drawing/2014/main" id="{FB1BBEE1-3F55-42CA-9B6E-E91A58F62EEE}"/>
              </a:ext>
            </a:extLst>
          </p:cNvPr>
          <p:cNvPicPr>
            <a:picLocks noChangeAspect="1"/>
          </p:cNvPicPr>
          <p:nvPr/>
        </p:nvPicPr>
        <p:blipFill rotWithShape="1">
          <a:blip r:embed="rId2"/>
          <a:srcRect l="6654" r="5235"/>
          <a:stretch/>
        </p:blipFill>
        <p:spPr>
          <a:xfrm>
            <a:off x="30846" y="3303409"/>
            <a:ext cx="3354611" cy="2999522"/>
          </a:xfrm>
          <a:prstGeom prst="rect">
            <a:avLst/>
          </a:prstGeom>
        </p:spPr>
      </p:pic>
      <p:sp>
        <p:nvSpPr>
          <p:cNvPr id="7" name="Content Placeholder 2">
            <a:extLst>
              <a:ext uri="{FF2B5EF4-FFF2-40B4-BE49-F238E27FC236}">
                <a16:creationId xmlns:a16="http://schemas.microsoft.com/office/drawing/2014/main" id="{69F1F770-9EBA-4F59-B50A-56084E70ED29}"/>
              </a:ext>
            </a:extLst>
          </p:cNvPr>
          <p:cNvSpPr txBox="1">
            <a:spLocks/>
          </p:cNvSpPr>
          <p:nvPr/>
        </p:nvSpPr>
        <p:spPr>
          <a:xfrm>
            <a:off x="3385457" y="1291291"/>
            <a:ext cx="8893629" cy="26903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effectLst/>
                <a:uLnTx/>
                <a:uFillTx/>
                <a:latin typeface="Calibri" panose="020F0502020204030204"/>
                <a:ea typeface="+mn-ea"/>
                <a:cs typeface="+mn-cs"/>
              </a:rPr>
              <a:t>Challenges: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 funding for M&amp;E activities such as technical supervision, capacity development, conducting of review forums and integration of technology in the M&amp;E system</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Understaffing and inadequate capacity for nutrition and M&amp;E programmes both at the national and county levels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Gaps in technical knowledge in M&amp;E as a result of inadequate capacity development and technical supervision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Inefficient M&amp;E practices such as delayed dissemination of information and inadequate utilization of data</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Inadequate stakeholder co-ordination for M&amp;E and accountability mechanisms </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6FE0893B-B2D3-4E88-BADE-55A2A8D72CBD}"/>
              </a:ext>
            </a:extLst>
          </p:cNvPr>
          <p:cNvSpPr txBox="1">
            <a:spLocks/>
          </p:cNvSpPr>
          <p:nvPr/>
        </p:nvSpPr>
        <p:spPr>
          <a:xfrm>
            <a:off x="3385457" y="3981650"/>
            <a:ext cx="8806543" cy="27636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effectLst/>
                <a:uLnTx/>
                <a:uFillTx/>
                <a:latin typeface="Calibri" panose="020F0502020204030204"/>
                <a:ea typeface="+mn-ea"/>
                <a:cs typeface="+mn-cs"/>
              </a:rPr>
              <a:t>Recommendations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Strengthen and improve the quality of the KHIS data, in terms of comprehensiveness, reporting and utilization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Strengthen M&amp;E of 2018-2022 KNAP by ensuring implementation of mid-term and end-term reviews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Strengthen operational research to inform programming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Improve implementation of the M&amp;E system and NIS by improving multi-sectoral coordination, technical supervision, capacity building on M&amp;E and NIS, dissemination and utilization of M&amp;E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Put in place a central repository for all NIS tool/kit for easy accessibility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749C9A9-156C-427A-81A2-DD515B8CEBD5}"/>
              </a:ext>
            </a:extLst>
          </p:cNvPr>
          <p:cNvSpPr/>
          <p:nvPr/>
        </p:nvSpPr>
        <p:spPr>
          <a:xfrm>
            <a:off x="3385457" y="289778"/>
            <a:ext cx="8806543" cy="741229"/>
          </a:xfrm>
          <a:prstGeom prst="rect">
            <a:avLst/>
          </a:prstGeom>
        </p:spPr>
        <p:txBody>
          <a:bodyPr wrap="square">
            <a:spAutoFit/>
          </a:bodyPr>
          <a:lstStyle/>
          <a:p>
            <a:pPr marL="0" marR="0" lvl="0" indent="0" algn="l" defTabSz="914400" rtl="0" eaLnBrk="1" fontAlgn="auto" latinLnBrk="0" hangingPunct="1">
              <a:lnSpc>
                <a:spcPct val="7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effectLst/>
                <a:uLnTx/>
                <a:uFillTx/>
                <a:latin typeface="Calibri" panose="020F0502020204030204"/>
                <a:ea typeface="+mn-ea"/>
                <a:cs typeface="+mn-cs"/>
              </a:rPr>
              <a:t>Progress:</a:t>
            </a:r>
          </a:p>
          <a:p>
            <a:pPr marL="0" marR="0" lvl="0" indent="0" algn="l" defTabSz="914400" rtl="0" eaLnBrk="1" fontAlgn="auto" latinLnBrk="0" hangingPunct="1">
              <a:lnSpc>
                <a:spcPct val="70000"/>
              </a:lnSpc>
              <a:spcBef>
                <a:spcPts val="6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Commendable progress in establishing a functional nutrition information system though gaps exist especially in monitoring implementation of nutrition plans and programs at process level.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5E47C5-5D28-4458-822B-F7638B61DAF6}"/>
              </a:ext>
            </a:extLst>
          </p:cNvPr>
          <p:cNvSpPr>
            <a:spLocks noGrp="1"/>
          </p:cNvSpPr>
          <p:nvPr>
            <p:ph type="title" idx="4294967295"/>
          </p:nvPr>
        </p:nvSpPr>
        <p:spPr>
          <a:xfrm>
            <a:off x="838200" y="169182"/>
            <a:ext cx="10515600" cy="808718"/>
          </a:xfrm>
        </p:spPr>
        <p:txBody>
          <a:bodyPr vert="horz" lIns="91440" tIns="45720" rIns="91440" bIns="45720" rtlCol="0" anchor="ctr">
            <a:normAutofit/>
          </a:bodyPr>
          <a:lstStyle/>
          <a:p>
            <a:pPr algn="ctr"/>
            <a:r>
              <a:rPr lang="en-US" b="1" dirty="0">
                <a:solidFill>
                  <a:srgbClr val="0070C0"/>
                </a:solidFill>
                <a:latin typeface="+mn-lt"/>
                <a:cs typeface="Times New Roman" panose="02020603050405020304" pitchFamily="18" charset="0"/>
              </a:rPr>
              <a:t>Purpose of the Nutrition M&amp;E Framework</a:t>
            </a:r>
          </a:p>
        </p:txBody>
      </p:sp>
      <p:graphicFrame>
        <p:nvGraphicFramePr>
          <p:cNvPr id="18" name="Content Placeholder 2">
            <a:extLst>
              <a:ext uri="{FF2B5EF4-FFF2-40B4-BE49-F238E27FC236}">
                <a16:creationId xmlns:a16="http://schemas.microsoft.com/office/drawing/2014/main" id="{1B88786A-9D21-4CCF-9F08-EEE689166E6E}"/>
              </a:ext>
            </a:extLst>
          </p:cNvPr>
          <p:cNvGraphicFramePr>
            <a:graphicFrameLocks noGrp="1"/>
          </p:cNvGraphicFramePr>
          <p:nvPr>
            <p:ph idx="4294967295"/>
          </p:nvPr>
        </p:nvGraphicFramePr>
        <p:xfrm>
          <a:off x="359229" y="881742"/>
          <a:ext cx="11734800" cy="580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87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840FB-EB24-41F5-A17C-34A25BA29D32}"/>
              </a:ext>
            </a:extLst>
          </p:cNvPr>
          <p:cNvSpPr txBox="1">
            <a:spLocks/>
          </p:cNvSpPr>
          <p:nvPr/>
        </p:nvSpPr>
        <p:spPr>
          <a:xfrm>
            <a:off x="276639" y="0"/>
            <a:ext cx="11638721" cy="712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Goal and Objectives of </a:t>
            </a:r>
            <a:r>
              <a:rPr lang="en-US" sz="3600" b="1" cap="none" dirty="0">
                <a:solidFill>
                  <a:srgbClr val="0070C0"/>
                </a:solidFill>
                <a:latin typeface="Calibri" panose="020F0502020204030204" pitchFamily="34" charset="0"/>
                <a:cs typeface="Calibri" panose="020F0502020204030204" pitchFamily="34" charset="0"/>
              </a:rPr>
              <a:t>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he M&amp;E Framework</a:t>
            </a:r>
          </a:p>
        </p:txBody>
      </p:sp>
      <p:sp>
        <p:nvSpPr>
          <p:cNvPr id="2" name="Rectangle 1">
            <a:extLst>
              <a:ext uri="{FF2B5EF4-FFF2-40B4-BE49-F238E27FC236}">
                <a16:creationId xmlns:a16="http://schemas.microsoft.com/office/drawing/2014/main" id="{D964BD90-752A-4DC7-A61E-35A92F19A353}"/>
              </a:ext>
            </a:extLst>
          </p:cNvPr>
          <p:cNvSpPr/>
          <p:nvPr/>
        </p:nvSpPr>
        <p:spPr>
          <a:xfrm>
            <a:off x="276638" y="712081"/>
            <a:ext cx="11638721" cy="1015663"/>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institutionalize the application, use of M&amp;E in nutrition and related sectors for policy planning, programme implementation and budgeting, and serve as an accountability and learning framework for nutrition stakeholders. </a:t>
            </a:r>
          </a:p>
        </p:txBody>
      </p:sp>
      <p:sp>
        <p:nvSpPr>
          <p:cNvPr id="4" name="Rectangle 3">
            <a:extLst>
              <a:ext uri="{FF2B5EF4-FFF2-40B4-BE49-F238E27FC236}">
                <a16:creationId xmlns:a16="http://schemas.microsoft.com/office/drawing/2014/main" id="{53B1E9E0-238C-497D-B111-49B9E7C5D00D}"/>
              </a:ext>
            </a:extLst>
          </p:cNvPr>
          <p:cNvSpPr/>
          <p:nvPr/>
        </p:nvSpPr>
        <p:spPr>
          <a:xfrm>
            <a:off x="7764340" y="3140289"/>
            <a:ext cx="4225787" cy="646331"/>
          </a:xfrm>
          <a:prstGeom prst="rect">
            <a:avLst/>
          </a:prstGeom>
          <a:ln>
            <a:solidFill>
              <a:schemeClr val="bg1">
                <a:lumMod val="65000"/>
              </a:schemeClr>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6</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To provide an accountability and learning framework</a:t>
            </a:r>
          </a:p>
        </p:txBody>
      </p:sp>
      <p:sp>
        <p:nvSpPr>
          <p:cNvPr id="5" name="Rectangle 4">
            <a:extLst>
              <a:ext uri="{FF2B5EF4-FFF2-40B4-BE49-F238E27FC236}">
                <a16:creationId xmlns:a16="http://schemas.microsoft.com/office/drawing/2014/main" id="{117AE8F4-7DAD-4AAD-81F6-93A71A62092A}"/>
              </a:ext>
            </a:extLst>
          </p:cNvPr>
          <p:cNvSpPr/>
          <p:nvPr/>
        </p:nvSpPr>
        <p:spPr>
          <a:xfrm>
            <a:off x="274076" y="1877337"/>
            <a:ext cx="3288197" cy="923330"/>
          </a:xfrm>
          <a:prstGeom prst="rect">
            <a:avLst/>
          </a:prstGeom>
          <a:solidFill>
            <a:schemeClr val="bg1">
              <a:lumMod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a:ea typeface="+mn-ea"/>
                <a:cs typeface="+mn-cs"/>
              </a:rPr>
              <a:t>1</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To provide guidelines on data collection, reporting, feedback</a:t>
            </a:r>
          </a:p>
        </p:txBody>
      </p:sp>
      <p:sp>
        <p:nvSpPr>
          <p:cNvPr id="6" name="Rectangle 5">
            <a:extLst>
              <a:ext uri="{FF2B5EF4-FFF2-40B4-BE49-F238E27FC236}">
                <a16:creationId xmlns:a16="http://schemas.microsoft.com/office/drawing/2014/main" id="{8AAF9382-DD78-40E2-B067-0C62397FF381}"/>
              </a:ext>
            </a:extLst>
          </p:cNvPr>
          <p:cNvSpPr/>
          <p:nvPr/>
        </p:nvSpPr>
        <p:spPr>
          <a:xfrm>
            <a:off x="3698861" y="1877337"/>
            <a:ext cx="3751422" cy="923330"/>
          </a:xfrm>
          <a:prstGeom prst="rect">
            <a:avLst/>
          </a:prstGeom>
          <a:ln>
            <a:solidFill>
              <a:schemeClr val="bg1">
                <a:lumMod val="75000"/>
              </a:schemeClr>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2</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To monitor and evaluate quality of nutrition data and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 name="Rectangle 6">
            <a:extLst>
              <a:ext uri="{FF2B5EF4-FFF2-40B4-BE49-F238E27FC236}">
                <a16:creationId xmlns:a16="http://schemas.microsoft.com/office/drawing/2014/main" id="{BA2B433A-EC75-4CB4-8679-01EEED5DCC28}"/>
              </a:ext>
            </a:extLst>
          </p:cNvPr>
          <p:cNvSpPr/>
          <p:nvPr/>
        </p:nvSpPr>
        <p:spPr>
          <a:xfrm>
            <a:off x="7764340" y="4400409"/>
            <a:ext cx="4225787" cy="861774"/>
          </a:xfrm>
          <a:prstGeom prst="rect">
            <a:avLst/>
          </a:prstGeom>
          <a:solidFill>
            <a:schemeClr val="bg1">
              <a:lumMod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a:ea typeface="+mn-ea"/>
                <a:cs typeface="+mn-cs"/>
              </a:rPr>
              <a:t>9</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To facilitate tracking and evaluation of performance of set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Rectangle 7">
            <a:extLst>
              <a:ext uri="{FF2B5EF4-FFF2-40B4-BE49-F238E27FC236}">
                <a16:creationId xmlns:a16="http://schemas.microsoft.com/office/drawing/2014/main" id="{32FF0471-35E3-4505-96D6-D6A038998F40}"/>
              </a:ext>
            </a:extLst>
          </p:cNvPr>
          <p:cNvSpPr/>
          <p:nvPr/>
        </p:nvSpPr>
        <p:spPr>
          <a:xfrm>
            <a:off x="3698861" y="3262518"/>
            <a:ext cx="3964210" cy="646331"/>
          </a:xfrm>
          <a:prstGeom prst="rect">
            <a:avLst/>
          </a:prstGeom>
          <a:solidFill>
            <a:schemeClr val="bg1">
              <a:lumMod val="65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a:ea typeface="+mn-ea"/>
                <a:cs typeface="+mn-cs"/>
              </a:rPr>
              <a:t>5</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To produce and promote data for decision making &amp; programming</a:t>
            </a:r>
          </a:p>
        </p:txBody>
      </p:sp>
      <p:sp>
        <p:nvSpPr>
          <p:cNvPr id="9" name="Rectangle 8">
            <a:extLst>
              <a:ext uri="{FF2B5EF4-FFF2-40B4-BE49-F238E27FC236}">
                <a16:creationId xmlns:a16="http://schemas.microsoft.com/office/drawing/2014/main" id="{E6658454-F6D6-4814-8664-83FBCC1847F6}"/>
              </a:ext>
            </a:extLst>
          </p:cNvPr>
          <p:cNvSpPr/>
          <p:nvPr/>
        </p:nvSpPr>
        <p:spPr>
          <a:xfrm>
            <a:off x="274076" y="3159855"/>
            <a:ext cx="3288197" cy="923330"/>
          </a:xfrm>
          <a:prstGeom prst="rect">
            <a:avLst/>
          </a:prstGeom>
          <a:solidFill>
            <a:schemeClr val="bg1"/>
          </a:solidFill>
          <a:ln>
            <a:solidFill>
              <a:schemeClr val="bg1">
                <a:lumMod val="75000"/>
              </a:schemeClr>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4</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To produce and disseminate programmes implementation reports</a:t>
            </a:r>
          </a:p>
        </p:txBody>
      </p:sp>
      <p:sp>
        <p:nvSpPr>
          <p:cNvPr id="10" name="Rectangle 9">
            <a:extLst>
              <a:ext uri="{FF2B5EF4-FFF2-40B4-BE49-F238E27FC236}">
                <a16:creationId xmlns:a16="http://schemas.microsoft.com/office/drawing/2014/main" id="{58130E28-249E-431D-AFEE-4C96864E1C61}"/>
              </a:ext>
            </a:extLst>
          </p:cNvPr>
          <p:cNvSpPr/>
          <p:nvPr/>
        </p:nvSpPr>
        <p:spPr>
          <a:xfrm>
            <a:off x="7764340" y="1955077"/>
            <a:ext cx="4225787" cy="861774"/>
          </a:xfrm>
          <a:prstGeom prst="rect">
            <a:avLst/>
          </a:prstGeom>
          <a:solidFill>
            <a:schemeClr val="bg1">
              <a:lumMod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a:ea typeface="+mn-ea"/>
                <a:cs typeface="+mn-cs"/>
              </a:rPr>
              <a:t>3</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To monitor the health sector’s response to nutrition.</a:t>
            </a:r>
            <a:endParaRPr lang="en-US" dirty="0">
              <a:solidFill>
                <a:prstClr val="black"/>
              </a:solidFill>
              <a:latin typeface="Rockwell" panose="020606030202050204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Rectangle 10">
            <a:extLst>
              <a:ext uri="{FF2B5EF4-FFF2-40B4-BE49-F238E27FC236}">
                <a16:creationId xmlns:a16="http://schemas.microsoft.com/office/drawing/2014/main" id="{65328300-CBF2-4980-9FEA-13F3F32A7A3D}"/>
              </a:ext>
            </a:extLst>
          </p:cNvPr>
          <p:cNvSpPr/>
          <p:nvPr/>
        </p:nvSpPr>
        <p:spPr>
          <a:xfrm>
            <a:off x="274076" y="4471368"/>
            <a:ext cx="3288197" cy="646331"/>
          </a:xfrm>
          <a:prstGeom prst="rect">
            <a:avLst/>
          </a:prstGeom>
          <a:solidFill>
            <a:schemeClr val="bg1">
              <a:lumMod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a:ea typeface="+mn-ea"/>
                <a:cs typeface="+mn-cs"/>
              </a:rPr>
              <a:t>7</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To strengthen the nutrition information</a:t>
            </a:r>
          </a:p>
        </p:txBody>
      </p:sp>
      <p:sp>
        <p:nvSpPr>
          <p:cNvPr id="12" name="Rectangle 11">
            <a:extLst>
              <a:ext uri="{FF2B5EF4-FFF2-40B4-BE49-F238E27FC236}">
                <a16:creationId xmlns:a16="http://schemas.microsoft.com/office/drawing/2014/main" id="{6CC1135B-A08E-4222-B989-756EF0758FCC}"/>
              </a:ext>
            </a:extLst>
          </p:cNvPr>
          <p:cNvSpPr/>
          <p:nvPr/>
        </p:nvSpPr>
        <p:spPr>
          <a:xfrm>
            <a:off x="3738428" y="4603750"/>
            <a:ext cx="3849757" cy="646331"/>
          </a:xfrm>
          <a:prstGeom prst="rect">
            <a:avLst/>
          </a:prstGeom>
          <a:ln>
            <a:solidFill>
              <a:schemeClr val="bg1">
                <a:lumMod val="65000"/>
              </a:schemeClr>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8</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To develop a supervisory framework</a:t>
            </a:r>
          </a:p>
        </p:txBody>
      </p:sp>
      <p:sp>
        <p:nvSpPr>
          <p:cNvPr id="13" name="Rectangle 12">
            <a:extLst>
              <a:ext uri="{FF2B5EF4-FFF2-40B4-BE49-F238E27FC236}">
                <a16:creationId xmlns:a16="http://schemas.microsoft.com/office/drawing/2014/main" id="{DAC7F83C-CF4E-472C-B3B8-D0D16B4989A8}"/>
              </a:ext>
            </a:extLst>
          </p:cNvPr>
          <p:cNvSpPr/>
          <p:nvPr/>
        </p:nvSpPr>
        <p:spPr>
          <a:xfrm>
            <a:off x="6035693" y="5822753"/>
            <a:ext cx="5994572" cy="646331"/>
          </a:xfrm>
          <a:prstGeom prst="rect">
            <a:avLst/>
          </a:prstGeom>
          <a:solidFill>
            <a:schemeClr val="bg1">
              <a:lumMod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a:ea typeface="+mn-ea"/>
                <a:cs typeface="+mn-cs"/>
              </a:rPr>
              <a:t>11</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To strengthen the operational research capacity and coordination mechanism</a:t>
            </a:r>
          </a:p>
        </p:txBody>
      </p:sp>
      <p:sp>
        <p:nvSpPr>
          <p:cNvPr id="14" name="Rectangle 13">
            <a:extLst>
              <a:ext uri="{FF2B5EF4-FFF2-40B4-BE49-F238E27FC236}">
                <a16:creationId xmlns:a16="http://schemas.microsoft.com/office/drawing/2014/main" id="{E276FDAD-267C-40EF-813E-31F45B645679}"/>
              </a:ext>
            </a:extLst>
          </p:cNvPr>
          <p:cNvSpPr/>
          <p:nvPr/>
        </p:nvSpPr>
        <p:spPr>
          <a:xfrm>
            <a:off x="137491" y="5759734"/>
            <a:ext cx="5629464" cy="646331"/>
          </a:xfrm>
          <a:prstGeom prst="rect">
            <a:avLst/>
          </a:prstGeom>
          <a:noFill/>
          <a:ln>
            <a:solidFill>
              <a:schemeClr val="bg1">
                <a:lumMod val="65000"/>
              </a:schemeClr>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10</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To provide a framework for the systematic linkage of nutrition and food security</a:t>
            </a:r>
          </a:p>
        </p:txBody>
      </p:sp>
    </p:spTree>
    <p:extLst>
      <p:ext uri="{BB962C8B-B14F-4D97-AF65-F5344CB8AC3E}">
        <p14:creationId xmlns:p14="http://schemas.microsoft.com/office/powerpoint/2010/main" val="399808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007-B65D-44B1-B416-2A63C9D03345}"/>
              </a:ext>
            </a:extLst>
          </p:cNvPr>
          <p:cNvSpPr>
            <a:spLocks noGrp="1"/>
          </p:cNvSpPr>
          <p:nvPr>
            <p:ph type="title"/>
          </p:nvPr>
        </p:nvSpPr>
        <p:spPr>
          <a:xfrm>
            <a:off x="80793" y="198782"/>
            <a:ext cx="2470582" cy="5824329"/>
          </a:xfrm>
        </p:spPr>
        <p:txBody>
          <a:bodyPr>
            <a:normAutofit/>
          </a:bodyPr>
          <a:lstStyle/>
          <a:p>
            <a:pPr lvl="0"/>
            <a:r>
              <a:rPr lang="en-US" sz="3600" b="1" cap="none" dirty="0">
                <a:solidFill>
                  <a:srgbClr val="0070C0"/>
                </a:solidFill>
                <a:latin typeface="Calibri" panose="020F0502020204030204" pitchFamily="34" charset="0"/>
                <a:cs typeface="Calibri" panose="020F0502020204030204" pitchFamily="34" charset="0"/>
              </a:rPr>
              <a:t>Guiding Principles for the M&amp;E Framework</a:t>
            </a:r>
          </a:p>
        </p:txBody>
      </p:sp>
      <p:sp>
        <p:nvSpPr>
          <p:cNvPr id="13" name="Rectangle 12">
            <a:extLst>
              <a:ext uri="{FF2B5EF4-FFF2-40B4-BE49-F238E27FC236}">
                <a16:creationId xmlns:a16="http://schemas.microsoft.com/office/drawing/2014/main" id="{2418261C-E758-4EB9-90AB-21C202EDB9B2}"/>
              </a:ext>
            </a:extLst>
          </p:cNvPr>
          <p:cNvSpPr/>
          <p:nvPr/>
        </p:nvSpPr>
        <p:spPr>
          <a:xfrm>
            <a:off x="5794513" y="2908794"/>
            <a:ext cx="3084772" cy="15234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panose="02060603020205020403"/>
                <a:ea typeface="+mn-ea"/>
                <a:cs typeface="+mn-cs"/>
              </a:rPr>
              <a:t>Three Ones Principle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1" i="0" u="none" strike="noStrike" kern="1200" cap="none" spc="0" normalizeH="0" baseline="0" noProof="0" dirty="0">
                <a:ln>
                  <a:noFill/>
                </a:ln>
                <a:solidFill>
                  <a:prstClr val="black"/>
                </a:solidFill>
                <a:effectLst/>
                <a:uLnTx/>
                <a:uFillTx/>
                <a:latin typeface="Rockwell" panose="02060603020205020403"/>
                <a:ea typeface="+mn-ea"/>
                <a:cs typeface="+mn-cs"/>
              </a:rPr>
              <a:t>One national coordinating authority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1" i="0" u="none" strike="noStrike" kern="1200" cap="none" spc="0" normalizeH="0" baseline="0" noProof="0" dirty="0">
                <a:ln>
                  <a:noFill/>
                </a:ln>
                <a:solidFill>
                  <a:prstClr val="black"/>
                </a:solidFill>
                <a:effectLst/>
                <a:uLnTx/>
                <a:uFillTx/>
                <a:latin typeface="Rockwell" panose="02060603020205020403"/>
                <a:ea typeface="+mn-ea"/>
                <a:cs typeface="+mn-cs"/>
              </a:rPr>
              <a:t>One agreed comprehensive Kenya nutrition plan of action.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1" i="0" u="none" strike="noStrike" kern="1200" cap="none" spc="0" normalizeH="0" baseline="0" noProof="0" dirty="0">
                <a:ln>
                  <a:noFill/>
                </a:ln>
                <a:solidFill>
                  <a:prstClr val="black"/>
                </a:solidFill>
                <a:effectLst/>
                <a:uLnTx/>
                <a:uFillTx/>
                <a:latin typeface="Rockwell" panose="02060603020205020403"/>
                <a:ea typeface="+mn-ea"/>
                <a:cs typeface="+mn-cs"/>
              </a:rPr>
              <a:t>One agreed country level nutrition M&amp;E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8" name="Rectangle 17">
            <a:extLst>
              <a:ext uri="{FF2B5EF4-FFF2-40B4-BE49-F238E27FC236}">
                <a16:creationId xmlns:a16="http://schemas.microsoft.com/office/drawing/2014/main" id="{E365E435-3AE8-49E3-840B-C71E9D2800C0}"/>
              </a:ext>
            </a:extLst>
          </p:cNvPr>
          <p:cNvSpPr/>
          <p:nvPr/>
        </p:nvSpPr>
        <p:spPr>
          <a:xfrm>
            <a:off x="5050733" y="938733"/>
            <a:ext cx="775252" cy="8514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1" name="Rectangle 20">
            <a:extLst>
              <a:ext uri="{FF2B5EF4-FFF2-40B4-BE49-F238E27FC236}">
                <a16:creationId xmlns:a16="http://schemas.microsoft.com/office/drawing/2014/main" id="{25B41BD7-B8F5-4641-88A9-52D134C01899}"/>
              </a:ext>
            </a:extLst>
          </p:cNvPr>
          <p:cNvSpPr/>
          <p:nvPr/>
        </p:nvSpPr>
        <p:spPr>
          <a:xfrm>
            <a:off x="8806548" y="5341238"/>
            <a:ext cx="775252" cy="71546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2" name="Freeform 10">
            <a:extLst>
              <a:ext uri="{FF2B5EF4-FFF2-40B4-BE49-F238E27FC236}">
                <a16:creationId xmlns:a16="http://schemas.microsoft.com/office/drawing/2014/main" id="{AA69318D-9DA0-4CEE-B2E8-E82DEBD161F3}"/>
              </a:ext>
            </a:extLst>
          </p:cNvPr>
          <p:cNvSpPr>
            <a:spLocks/>
          </p:cNvSpPr>
          <p:nvPr/>
        </p:nvSpPr>
        <p:spPr bwMode="auto">
          <a:xfrm>
            <a:off x="2457648" y="6569"/>
            <a:ext cx="3383280" cy="2912164"/>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accent1">
              <a:lumMod val="20000"/>
              <a:lumOff val="80000"/>
            </a:schemeClr>
          </a:solidFill>
          <a:ln w="28575">
            <a:no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Arial" charset="0"/>
            </a:endParaRPr>
          </a:p>
        </p:txBody>
      </p:sp>
      <p:sp>
        <p:nvSpPr>
          <p:cNvPr id="25" name="Rectangle 24">
            <a:extLst>
              <a:ext uri="{FF2B5EF4-FFF2-40B4-BE49-F238E27FC236}">
                <a16:creationId xmlns:a16="http://schemas.microsoft.com/office/drawing/2014/main" id="{E1529310-1D8F-4063-97EA-893664D40B10}"/>
              </a:ext>
            </a:extLst>
          </p:cNvPr>
          <p:cNvSpPr/>
          <p:nvPr/>
        </p:nvSpPr>
        <p:spPr>
          <a:xfrm>
            <a:off x="8146869" y="945949"/>
            <a:ext cx="881933" cy="629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6" name="Freeform 8">
            <a:extLst>
              <a:ext uri="{FF2B5EF4-FFF2-40B4-BE49-F238E27FC236}">
                <a16:creationId xmlns:a16="http://schemas.microsoft.com/office/drawing/2014/main" id="{C0B38A44-018B-41BD-B194-74417D9F2568}"/>
              </a:ext>
            </a:extLst>
          </p:cNvPr>
          <p:cNvSpPr>
            <a:spLocks/>
          </p:cNvSpPr>
          <p:nvPr/>
        </p:nvSpPr>
        <p:spPr bwMode="auto">
          <a:xfrm>
            <a:off x="5194121" y="9939"/>
            <a:ext cx="3604659" cy="2925656"/>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5">
              <a:lumMod val="60000"/>
              <a:lumOff val="40000"/>
            </a:schemeClr>
          </a:solidFill>
          <a:ln w="28575">
            <a:no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Arial" charset="0"/>
            </a:endParaRPr>
          </a:p>
        </p:txBody>
      </p:sp>
      <p:sp>
        <p:nvSpPr>
          <p:cNvPr id="27" name="Rectangle 26">
            <a:extLst>
              <a:ext uri="{FF2B5EF4-FFF2-40B4-BE49-F238E27FC236}">
                <a16:creationId xmlns:a16="http://schemas.microsoft.com/office/drawing/2014/main" id="{2883C617-651D-4B8D-A177-AAC75C7741A3}"/>
              </a:ext>
            </a:extLst>
          </p:cNvPr>
          <p:cNvSpPr/>
          <p:nvPr/>
        </p:nvSpPr>
        <p:spPr>
          <a:xfrm>
            <a:off x="5827625" y="358120"/>
            <a:ext cx="2800351"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Decentralization, analysis and storage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data</a:t>
            </a:r>
          </a:p>
        </p:txBody>
      </p:sp>
      <p:sp>
        <p:nvSpPr>
          <p:cNvPr id="31" name="Rectangle 30">
            <a:extLst>
              <a:ext uri="{FF2B5EF4-FFF2-40B4-BE49-F238E27FC236}">
                <a16:creationId xmlns:a16="http://schemas.microsoft.com/office/drawing/2014/main" id="{455459ED-ECF8-42D6-A697-205DAAB7B54E}"/>
              </a:ext>
            </a:extLst>
          </p:cNvPr>
          <p:cNvSpPr/>
          <p:nvPr/>
        </p:nvSpPr>
        <p:spPr>
          <a:xfrm>
            <a:off x="3775378" y="2446769"/>
            <a:ext cx="866195" cy="4804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2" name="Freeform 5">
            <a:extLst>
              <a:ext uri="{FF2B5EF4-FFF2-40B4-BE49-F238E27FC236}">
                <a16:creationId xmlns:a16="http://schemas.microsoft.com/office/drawing/2014/main" id="{6BEA28EE-6BD6-4429-A142-7262B0AEF5BE}"/>
              </a:ext>
            </a:extLst>
          </p:cNvPr>
          <p:cNvSpPr>
            <a:spLocks/>
          </p:cNvSpPr>
          <p:nvPr/>
        </p:nvSpPr>
        <p:spPr bwMode="auto">
          <a:xfrm>
            <a:off x="2452311" y="2443136"/>
            <a:ext cx="3372016" cy="278093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FFCCCC"/>
          </a:solidFill>
          <a:ln w="28575">
            <a:no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Arial" charset="0"/>
            </a:endParaRPr>
          </a:p>
        </p:txBody>
      </p:sp>
      <p:sp>
        <p:nvSpPr>
          <p:cNvPr id="34" name="Rectangle 33">
            <a:extLst>
              <a:ext uri="{FF2B5EF4-FFF2-40B4-BE49-F238E27FC236}">
                <a16:creationId xmlns:a16="http://schemas.microsoft.com/office/drawing/2014/main" id="{2FAB0444-3A3A-4F2A-A201-C6EE035851D0}"/>
              </a:ext>
            </a:extLst>
          </p:cNvPr>
          <p:cNvSpPr/>
          <p:nvPr/>
        </p:nvSpPr>
        <p:spPr>
          <a:xfrm>
            <a:off x="3805195" y="4608980"/>
            <a:ext cx="775252" cy="48701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5" name="Freeform 11">
            <a:extLst>
              <a:ext uri="{FF2B5EF4-FFF2-40B4-BE49-F238E27FC236}">
                <a16:creationId xmlns:a16="http://schemas.microsoft.com/office/drawing/2014/main" id="{09996547-E341-4C31-BE4F-DFF527D25447}"/>
              </a:ext>
            </a:extLst>
          </p:cNvPr>
          <p:cNvSpPr>
            <a:spLocks/>
          </p:cNvSpPr>
          <p:nvPr/>
        </p:nvSpPr>
        <p:spPr bwMode="auto">
          <a:xfrm>
            <a:off x="2462249" y="4664083"/>
            <a:ext cx="4050360" cy="2155607"/>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accent4">
              <a:lumMod val="40000"/>
              <a:lumOff val="60000"/>
            </a:schemeClr>
          </a:solidFill>
          <a:ln w="28575">
            <a:noFill/>
            <a:prstDash val="solid"/>
            <a:round/>
            <a:headEnd/>
            <a:tailEnd/>
          </a:ln>
        </p:spPr>
        <p:txBody>
          <a:bodyPr rIns="32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Arial" charset="0"/>
            </a:endParaRPr>
          </a:p>
        </p:txBody>
      </p:sp>
      <p:sp>
        <p:nvSpPr>
          <p:cNvPr id="36" name="Rectangle 35">
            <a:extLst>
              <a:ext uri="{FF2B5EF4-FFF2-40B4-BE49-F238E27FC236}">
                <a16:creationId xmlns:a16="http://schemas.microsoft.com/office/drawing/2014/main" id="{889EA0DD-D5FE-43DB-B341-CBDBA901845D}"/>
              </a:ext>
            </a:extLst>
          </p:cNvPr>
          <p:cNvSpPr/>
          <p:nvPr/>
        </p:nvSpPr>
        <p:spPr>
          <a:xfrm>
            <a:off x="5825985" y="5277667"/>
            <a:ext cx="775252" cy="7454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7" name="Rectangle 36">
            <a:extLst>
              <a:ext uri="{FF2B5EF4-FFF2-40B4-BE49-F238E27FC236}">
                <a16:creationId xmlns:a16="http://schemas.microsoft.com/office/drawing/2014/main" id="{81FC7131-09FD-4D35-9903-A0B855CB70DE}"/>
              </a:ext>
            </a:extLst>
          </p:cNvPr>
          <p:cNvSpPr/>
          <p:nvPr/>
        </p:nvSpPr>
        <p:spPr>
          <a:xfrm>
            <a:off x="2638820" y="506659"/>
            <a:ext cx="2545361" cy="11541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Participatory and consultative approach</a:t>
            </a:r>
          </a:p>
        </p:txBody>
      </p:sp>
      <p:sp>
        <p:nvSpPr>
          <p:cNvPr id="38" name="Freeform 7">
            <a:extLst>
              <a:ext uri="{FF2B5EF4-FFF2-40B4-BE49-F238E27FC236}">
                <a16:creationId xmlns:a16="http://schemas.microsoft.com/office/drawing/2014/main" id="{9FC649E5-2D25-4826-BAE2-564333CC2F28}"/>
              </a:ext>
            </a:extLst>
          </p:cNvPr>
          <p:cNvSpPr>
            <a:spLocks/>
          </p:cNvSpPr>
          <p:nvPr/>
        </p:nvSpPr>
        <p:spPr bwMode="auto">
          <a:xfrm>
            <a:off x="5834267" y="4237849"/>
            <a:ext cx="3604659" cy="259511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2">
              <a:lumMod val="60000"/>
              <a:lumOff val="40000"/>
            </a:schemeClr>
          </a:solidFill>
          <a:ln w="28575">
            <a:noFill/>
            <a:prstDash val="solid"/>
            <a:round/>
            <a:headEnd/>
            <a:tailEnd/>
          </a:ln>
        </p:spPr>
        <p:txBody>
          <a:bodyPr lIns="36000" tIns="32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Arial" charset="0"/>
            </a:endParaRPr>
          </a:p>
        </p:txBody>
      </p:sp>
      <p:sp>
        <p:nvSpPr>
          <p:cNvPr id="39" name="Rectangle 38">
            <a:extLst>
              <a:ext uri="{FF2B5EF4-FFF2-40B4-BE49-F238E27FC236}">
                <a16:creationId xmlns:a16="http://schemas.microsoft.com/office/drawing/2014/main" id="{E3D7B55F-F4EB-411A-89D7-8AF14964045C}"/>
              </a:ext>
            </a:extLst>
          </p:cNvPr>
          <p:cNvSpPr/>
          <p:nvPr/>
        </p:nvSpPr>
        <p:spPr>
          <a:xfrm>
            <a:off x="10001703" y="1956130"/>
            <a:ext cx="822009" cy="4870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2" name="Freeform 12">
            <a:extLst>
              <a:ext uri="{FF2B5EF4-FFF2-40B4-BE49-F238E27FC236}">
                <a16:creationId xmlns:a16="http://schemas.microsoft.com/office/drawing/2014/main" id="{476EADF5-D371-4598-84EA-20D8DFDB025E}"/>
              </a:ext>
            </a:extLst>
          </p:cNvPr>
          <p:cNvSpPr>
            <a:spLocks/>
          </p:cNvSpPr>
          <p:nvPr/>
        </p:nvSpPr>
        <p:spPr bwMode="auto">
          <a:xfrm>
            <a:off x="8101990" y="-6798"/>
            <a:ext cx="4090010" cy="2464679"/>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5">
              <a:lumMod val="20000"/>
              <a:lumOff val="80000"/>
            </a:schemeClr>
          </a:solidFill>
          <a:ln w="28575">
            <a:noFill/>
            <a:prstDash val="solid"/>
            <a:round/>
            <a:headEnd/>
            <a:tailEnd/>
          </a:ln>
        </p:spPr>
        <p:txBody>
          <a:bodyPr l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Arial" charset="0"/>
            </a:endParaRPr>
          </a:p>
        </p:txBody>
      </p:sp>
      <p:sp>
        <p:nvSpPr>
          <p:cNvPr id="44" name="Rectangle 43">
            <a:extLst>
              <a:ext uri="{FF2B5EF4-FFF2-40B4-BE49-F238E27FC236}">
                <a16:creationId xmlns:a16="http://schemas.microsoft.com/office/drawing/2014/main" id="{336489C1-DC75-4049-8890-88B0D04A9854}"/>
              </a:ext>
            </a:extLst>
          </p:cNvPr>
          <p:cNvSpPr/>
          <p:nvPr/>
        </p:nvSpPr>
        <p:spPr>
          <a:xfrm>
            <a:off x="8748797" y="337382"/>
            <a:ext cx="336241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Gender &amp; disability mainstreaming, attention to vulnerable groups &amp; regional disparities</a:t>
            </a:r>
          </a:p>
        </p:txBody>
      </p:sp>
      <p:sp>
        <p:nvSpPr>
          <p:cNvPr id="45" name="Rectangle 44">
            <a:extLst>
              <a:ext uri="{FF2B5EF4-FFF2-40B4-BE49-F238E27FC236}">
                <a16:creationId xmlns:a16="http://schemas.microsoft.com/office/drawing/2014/main" id="{A9EFB834-3F62-46FF-BBC4-BD9D4F6F68DD}"/>
              </a:ext>
            </a:extLst>
          </p:cNvPr>
          <p:cNvSpPr/>
          <p:nvPr/>
        </p:nvSpPr>
        <p:spPr>
          <a:xfrm>
            <a:off x="2527776" y="5201241"/>
            <a:ext cx="334220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Integration &amp; complementarity to existing M&amp;E systems</a:t>
            </a:r>
          </a:p>
        </p:txBody>
      </p:sp>
      <p:sp>
        <p:nvSpPr>
          <p:cNvPr id="46" name="Rectangle 45">
            <a:extLst>
              <a:ext uri="{FF2B5EF4-FFF2-40B4-BE49-F238E27FC236}">
                <a16:creationId xmlns:a16="http://schemas.microsoft.com/office/drawing/2014/main" id="{B4D6EB6E-57A2-4ECD-9DC5-6335AA6405BB}"/>
              </a:ext>
            </a:extLst>
          </p:cNvPr>
          <p:cNvSpPr/>
          <p:nvPr/>
        </p:nvSpPr>
        <p:spPr>
          <a:xfrm>
            <a:off x="2551375" y="3040838"/>
            <a:ext cx="267322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Mainstreaming of M&amp;E in all interventions at all levels</a:t>
            </a:r>
          </a:p>
        </p:txBody>
      </p:sp>
      <p:sp>
        <p:nvSpPr>
          <p:cNvPr id="47" name="Rectangle 46">
            <a:extLst>
              <a:ext uri="{FF2B5EF4-FFF2-40B4-BE49-F238E27FC236}">
                <a16:creationId xmlns:a16="http://schemas.microsoft.com/office/drawing/2014/main" id="{8AD028F7-B622-4AAB-97BE-554856435EB9}"/>
              </a:ext>
            </a:extLst>
          </p:cNvPr>
          <p:cNvSpPr/>
          <p:nvPr/>
        </p:nvSpPr>
        <p:spPr>
          <a:xfrm>
            <a:off x="8798779" y="4178038"/>
            <a:ext cx="3383281" cy="576411"/>
          </a:xfrm>
          <a:prstGeom prst="rect">
            <a:avLst/>
          </a:prstGeom>
          <a:solidFill>
            <a:srgbClr val="B9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8" name="Freeform 6">
            <a:extLst>
              <a:ext uri="{FF2B5EF4-FFF2-40B4-BE49-F238E27FC236}">
                <a16:creationId xmlns:a16="http://schemas.microsoft.com/office/drawing/2014/main" id="{E1379A31-8F1E-4280-B1D4-4FA0B4A07B7D}"/>
              </a:ext>
            </a:extLst>
          </p:cNvPr>
          <p:cNvSpPr>
            <a:spLocks/>
          </p:cNvSpPr>
          <p:nvPr/>
        </p:nvSpPr>
        <p:spPr bwMode="auto">
          <a:xfrm>
            <a:off x="8808720" y="2009399"/>
            <a:ext cx="3383280" cy="2638454"/>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9D3DC"/>
          </a:solidFill>
          <a:ln w="28575">
            <a:noFill/>
            <a:prstDash val="solid"/>
            <a:round/>
            <a:headEnd/>
            <a:tailEnd/>
          </a:ln>
        </p:spPr>
        <p:txBody>
          <a:bodyPr lIns="288000" tIns="28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Arial" charset="0"/>
            </a:endParaRPr>
          </a:p>
        </p:txBody>
      </p:sp>
      <p:sp>
        <p:nvSpPr>
          <p:cNvPr id="49" name="Freeform 13">
            <a:extLst>
              <a:ext uri="{FF2B5EF4-FFF2-40B4-BE49-F238E27FC236}">
                <a16:creationId xmlns:a16="http://schemas.microsoft.com/office/drawing/2014/main" id="{B2021086-AA5D-4774-B53D-8EEC76411228}"/>
              </a:ext>
            </a:extLst>
          </p:cNvPr>
          <p:cNvSpPr>
            <a:spLocks/>
          </p:cNvSpPr>
          <p:nvPr/>
        </p:nvSpPr>
        <p:spPr bwMode="auto">
          <a:xfrm>
            <a:off x="8788839" y="4252943"/>
            <a:ext cx="3383281" cy="2595118"/>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accent6">
              <a:lumMod val="60000"/>
              <a:lumOff val="40000"/>
            </a:schemeClr>
          </a:solidFill>
          <a:ln w="28575">
            <a:noFill/>
            <a:prstDash val="solid"/>
            <a:round/>
            <a:headEnd/>
            <a:tailEnd/>
          </a:ln>
        </p:spPr>
        <p:txBody>
          <a:bodyPr lIns="324000" tIns="28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Arial" charset="0"/>
              </a:rPr>
              <a:t>Review and validation of the products in the existing relevant structures</a:t>
            </a:r>
            <a:endParaRPr kumimoji="0" lang="en-GB"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Arial" charset="0"/>
            </a:endParaRPr>
          </a:p>
        </p:txBody>
      </p:sp>
      <p:sp>
        <p:nvSpPr>
          <p:cNvPr id="50" name="Rectangle 49">
            <a:extLst>
              <a:ext uri="{FF2B5EF4-FFF2-40B4-BE49-F238E27FC236}">
                <a16:creationId xmlns:a16="http://schemas.microsoft.com/office/drawing/2014/main" id="{A722A111-1AC7-4B5C-80E4-4CF7BED24DEE}"/>
              </a:ext>
            </a:extLst>
          </p:cNvPr>
          <p:cNvSpPr/>
          <p:nvPr/>
        </p:nvSpPr>
        <p:spPr>
          <a:xfrm>
            <a:off x="6002072" y="5129444"/>
            <a:ext cx="289659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Efficient use of resources</a:t>
            </a:r>
          </a:p>
        </p:txBody>
      </p:sp>
      <p:sp>
        <p:nvSpPr>
          <p:cNvPr id="3" name="Rectangle 2">
            <a:extLst>
              <a:ext uri="{FF2B5EF4-FFF2-40B4-BE49-F238E27FC236}">
                <a16:creationId xmlns:a16="http://schemas.microsoft.com/office/drawing/2014/main" id="{FB975E3F-9E55-44FF-A80D-670FB6D0B4AA}"/>
              </a:ext>
            </a:extLst>
          </p:cNvPr>
          <p:cNvSpPr/>
          <p:nvPr/>
        </p:nvSpPr>
        <p:spPr>
          <a:xfrm>
            <a:off x="9438926" y="3023321"/>
            <a:ext cx="284100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panose="02060603020205020403"/>
                <a:ea typeface="+mn-ea"/>
                <a:cs typeface="+mn-cs"/>
              </a:rPr>
              <a:t>Adherence to standards and M&amp;E ethics</a:t>
            </a:r>
          </a:p>
        </p:txBody>
      </p:sp>
    </p:spTree>
    <p:extLst>
      <p:ext uri="{BB962C8B-B14F-4D97-AF65-F5344CB8AC3E}">
        <p14:creationId xmlns:p14="http://schemas.microsoft.com/office/powerpoint/2010/main" val="193391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007-B65D-44B1-B416-2A63C9D03345}"/>
              </a:ext>
            </a:extLst>
          </p:cNvPr>
          <p:cNvSpPr>
            <a:spLocks noGrp="1"/>
          </p:cNvSpPr>
          <p:nvPr>
            <p:ph type="title"/>
          </p:nvPr>
        </p:nvSpPr>
        <p:spPr>
          <a:xfrm>
            <a:off x="276639" y="69575"/>
            <a:ext cx="11638721" cy="646331"/>
          </a:xfrm>
        </p:spPr>
        <p:txBody>
          <a:bodyPr>
            <a:noAutofit/>
          </a:bodyPr>
          <a:lstStyle/>
          <a:p>
            <a:pPr lvl="0" algn="ctr"/>
            <a:r>
              <a:rPr lang="en-US" sz="3200" b="1" cap="none" dirty="0">
                <a:solidFill>
                  <a:srgbClr val="0070C0"/>
                </a:solidFill>
                <a:latin typeface="Calibri" panose="020F0502020204030204" pitchFamily="34" charset="0"/>
                <a:cs typeface="Calibri" panose="020F0502020204030204" pitchFamily="34" charset="0"/>
              </a:rPr>
              <a:t>The Nutrition M&amp;E Framework Logical Framework </a:t>
            </a:r>
          </a:p>
        </p:txBody>
      </p:sp>
      <p:sp>
        <p:nvSpPr>
          <p:cNvPr id="3" name="Rectangle 2">
            <a:extLst>
              <a:ext uri="{FF2B5EF4-FFF2-40B4-BE49-F238E27FC236}">
                <a16:creationId xmlns:a16="http://schemas.microsoft.com/office/drawing/2014/main" id="{2E52E66C-5D69-47B4-A72A-41DE74026372}"/>
              </a:ext>
            </a:extLst>
          </p:cNvPr>
          <p:cNvSpPr/>
          <p:nvPr/>
        </p:nvSpPr>
        <p:spPr>
          <a:xfrm>
            <a:off x="5071730" y="6333511"/>
            <a:ext cx="7120270" cy="461665"/>
          </a:xfrm>
          <a:prstGeom prst="rect">
            <a:avLst/>
          </a:prstGeom>
          <a:solidFill>
            <a:schemeClr val="accent6">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ckwell" panose="02060603020205020403"/>
                <a:ea typeface="+mn-ea"/>
                <a:cs typeface="+mn-cs"/>
              </a:rPr>
              <a:t>LEARNING</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 the process through which information generated from M&amp;E </a:t>
            </a:r>
            <a:r>
              <a:rPr lang="en-US" sz="1200" dirty="0">
                <a:solidFill>
                  <a:prstClr val="black"/>
                </a:solidFill>
                <a:latin typeface="Rockwell" panose="02060603020205020403"/>
              </a:rPr>
              <a:t>will be</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 reflected upon and intentionally used to continuously improve the action plan/strategy to achieve results</a:t>
            </a:r>
          </a:p>
        </p:txBody>
      </p:sp>
      <p:sp>
        <p:nvSpPr>
          <p:cNvPr id="4" name="Rectangle 3">
            <a:extLst>
              <a:ext uri="{FF2B5EF4-FFF2-40B4-BE49-F238E27FC236}">
                <a16:creationId xmlns:a16="http://schemas.microsoft.com/office/drawing/2014/main" id="{A3E92A1E-D269-4C75-A9DC-E1C68CCE8164}"/>
              </a:ext>
            </a:extLst>
          </p:cNvPr>
          <p:cNvSpPr/>
          <p:nvPr/>
        </p:nvSpPr>
        <p:spPr>
          <a:xfrm>
            <a:off x="1" y="5850576"/>
            <a:ext cx="6545820" cy="461665"/>
          </a:xfrm>
          <a:prstGeom prst="rect">
            <a:avLst/>
          </a:prstGeom>
          <a:solidFill>
            <a:schemeClr val="accent6">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ckwell" panose="02060603020205020403"/>
                <a:ea typeface="+mn-ea"/>
                <a:cs typeface="+mn-cs"/>
              </a:rPr>
              <a:t>MONITORING-</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 will </a:t>
            </a:r>
            <a:r>
              <a:rPr lang="en-US" sz="1200" dirty="0">
                <a:solidFill>
                  <a:prstClr val="black"/>
                </a:solidFill>
                <a:latin typeface="Rockwell" panose="02060603020205020403"/>
              </a:rPr>
              <a:t>include </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routine collection and analysis of data to track progress against set plans and check compliance to established standards</a:t>
            </a:r>
          </a:p>
        </p:txBody>
      </p:sp>
      <p:sp>
        <p:nvSpPr>
          <p:cNvPr id="5" name="Rectangle 4">
            <a:extLst>
              <a:ext uri="{FF2B5EF4-FFF2-40B4-BE49-F238E27FC236}">
                <a16:creationId xmlns:a16="http://schemas.microsoft.com/office/drawing/2014/main" id="{DD94407A-8930-4A26-89E9-F85A44704FED}"/>
              </a:ext>
            </a:extLst>
          </p:cNvPr>
          <p:cNvSpPr/>
          <p:nvPr/>
        </p:nvSpPr>
        <p:spPr>
          <a:xfrm>
            <a:off x="6545821" y="5846533"/>
            <a:ext cx="5646179" cy="461665"/>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ckwell" panose="02060603020205020403"/>
                <a:ea typeface="+mn-ea"/>
                <a:cs typeface="+mn-cs"/>
              </a:rPr>
              <a:t>EVALUATION-</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 will include periodic assessment of the design, implementation and results of nutrition interventions/programs. </a:t>
            </a:r>
          </a:p>
        </p:txBody>
      </p:sp>
      <p:sp>
        <p:nvSpPr>
          <p:cNvPr id="6" name="Rectangle 5">
            <a:extLst>
              <a:ext uri="{FF2B5EF4-FFF2-40B4-BE49-F238E27FC236}">
                <a16:creationId xmlns:a16="http://schemas.microsoft.com/office/drawing/2014/main" id="{BF115F03-87D8-4FE3-BAF5-9E1B2CC61C7F}"/>
              </a:ext>
            </a:extLst>
          </p:cNvPr>
          <p:cNvSpPr/>
          <p:nvPr/>
        </p:nvSpPr>
        <p:spPr>
          <a:xfrm>
            <a:off x="0" y="6322878"/>
            <a:ext cx="5071730" cy="461665"/>
          </a:xfrm>
          <a:prstGeom prst="rect">
            <a:avLst/>
          </a:prstGeom>
          <a:solidFill>
            <a:schemeClr val="accent6">
              <a:lumMod val="40000"/>
              <a:lumOff val="60000"/>
            </a:schemeClr>
          </a:solidFill>
        </p:spPr>
        <p:txBody>
          <a:bodyPr wrap="square">
            <a:spAutoFit/>
          </a:bodyPr>
          <a:lstStyle/>
          <a:p>
            <a:pPr lvl="0"/>
            <a:r>
              <a:rPr kumimoji="0" lang="en-US" sz="1200" b="1" i="0" u="none" strike="noStrike" kern="1200" cap="none" spc="0" normalizeH="0" baseline="0" noProof="0" dirty="0">
                <a:ln>
                  <a:noFill/>
                </a:ln>
                <a:solidFill>
                  <a:prstClr val="black"/>
                </a:solidFill>
                <a:effectLst/>
                <a:uLnTx/>
                <a:uFillTx/>
                <a:latin typeface="Rockwell" panose="02060603020205020403"/>
                <a:ea typeface="+mn-ea"/>
                <a:cs typeface="+mn-cs"/>
              </a:rPr>
              <a:t>ACCOUNTABILITY</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 </a:t>
            </a:r>
            <a:r>
              <a:rPr lang="en-US" sz="1200" dirty="0">
                <a:solidFill>
                  <a:prstClr val="black"/>
                </a:solidFill>
              </a:rPr>
              <a:t>will be mainstreamed to ensure service providers or duty bearers are accountable for resources and results</a:t>
            </a:r>
            <a:endPar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pic>
        <p:nvPicPr>
          <p:cNvPr id="7" name="Picture 6">
            <a:extLst>
              <a:ext uri="{FF2B5EF4-FFF2-40B4-BE49-F238E27FC236}">
                <a16:creationId xmlns:a16="http://schemas.microsoft.com/office/drawing/2014/main" id="{EA14B231-A566-4D72-9FA1-79EF4531B356}"/>
              </a:ext>
            </a:extLst>
          </p:cNvPr>
          <p:cNvPicPr>
            <a:picLocks noChangeAspect="1"/>
          </p:cNvPicPr>
          <p:nvPr/>
        </p:nvPicPr>
        <p:blipFill>
          <a:blip r:embed="rId3"/>
          <a:stretch>
            <a:fillRect/>
          </a:stretch>
        </p:blipFill>
        <p:spPr>
          <a:xfrm>
            <a:off x="402264" y="715906"/>
            <a:ext cx="11387469" cy="4698218"/>
          </a:xfrm>
          <a:prstGeom prst="rect">
            <a:avLst/>
          </a:prstGeom>
        </p:spPr>
      </p:pic>
    </p:spTree>
    <p:extLst>
      <p:ext uri="{BB962C8B-B14F-4D97-AF65-F5344CB8AC3E}">
        <p14:creationId xmlns:p14="http://schemas.microsoft.com/office/powerpoint/2010/main" val="261097776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ood Typ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2140</Words>
  <Application>Microsoft Office PowerPoint</Application>
  <PresentationFormat>Widescreen</PresentationFormat>
  <Paragraphs>288</Paragraphs>
  <Slides>18</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Arial</vt:lpstr>
      <vt:lpstr>Baskerville</vt:lpstr>
      <vt:lpstr>Calibri</vt:lpstr>
      <vt:lpstr>Calibri Light</vt:lpstr>
      <vt:lpstr>Rockwell</vt:lpstr>
      <vt:lpstr>Rockwell Condensed</vt:lpstr>
      <vt:lpstr>Times New Roman</vt:lpstr>
      <vt:lpstr>Wingdings</vt:lpstr>
      <vt:lpstr>Office Theme</vt:lpstr>
      <vt:lpstr>1_Office Theme</vt:lpstr>
      <vt:lpstr>Wood Type</vt:lpstr>
      <vt:lpstr>2_Office Theme</vt:lpstr>
      <vt:lpstr>3_Office Theme</vt:lpstr>
      <vt:lpstr>PowerPoint Presentation</vt:lpstr>
      <vt:lpstr>PowerPoint Presentation</vt:lpstr>
      <vt:lpstr>Content Overview  </vt:lpstr>
      <vt:lpstr>Development process </vt:lpstr>
      <vt:lpstr>Review of the 2012-2017 NIS/M&amp;E System</vt:lpstr>
      <vt:lpstr>Purpose of the Nutrition M&amp;E Framework</vt:lpstr>
      <vt:lpstr>PowerPoint Presentation</vt:lpstr>
      <vt:lpstr>Guiding Principles for the M&amp;E Framework</vt:lpstr>
      <vt:lpstr>The Nutrition M&amp;E Framework Logical Framework </vt:lpstr>
      <vt:lpstr>Common Results Accountability Framework (CRAF)</vt:lpstr>
      <vt:lpstr>Indicators by Key Result Area of the KNAP</vt:lpstr>
      <vt:lpstr>Implementation Matrix</vt:lpstr>
      <vt:lpstr>Components of the Nutrition Information System</vt:lpstr>
      <vt:lpstr>M&amp;E Toolkit</vt:lpstr>
      <vt:lpstr>PowerPoint Presentation</vt:lpstr>
      <vt:lpstr>PowerPoint Presentation</vt:lpstr>
      <vt:lpstr>Roles and Responsibilities of Stakeholders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Maina</dc:creator>
  <cp:lastModifiedBy>Leila Odhiambo</cp:lastModifiedBy>
  <cp:revision>5</cp:revision>
  <dcterms:created xsi:type="dcterms:W3CDTF">2020-09-24T08:21:21Z</dcterms:created>
  <dcterms:modified xsi:type="dcterms:W3CDTF">2020-10-14T15:41:44Z</dcterms:modified>
</cp:coreProperties>
</file>